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59_E652A9B5.xml" ContentType="application/vnd.ms-powerpoint.comments+xml"/>
  <Override PartName="/ppt/notesSlides/notesSlide9.xml" ContentType="application/vnd.openxmlformats-officedocument.presentationml.notesSlide+xml"/>
  <Override PartName="/ppt/comments/modernComment_129_D930D59.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52_E0D20D2E.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2E_78797E06.xml" ContentType="application/vnd.ms-powerpoint.comments+xml"/>
  <Override PartName="/ppt/notesSlides/notesSlide15.xml" ContentType="application/vnd.openxmlformats-officedocument.presentationml.notesSlide+xml"/>
  <Override PartName="/ppt/comments/modernComment_130_B8DD1074.xml" ContentType="application/vnd.ms-powerpoint.comments+xml"/>
  <Override PartName="/ppt/notesSlides/notesSlide16.xml" ContentType="application/vnd.openxmlformats-officedocument.presentationml.notesSlide+xml"/>
  <Override PartName="/ppt/comments/modernComment_14B_77803E3C.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5A_AE0617A3.xml" ContentType="application/vnd.ms-powerpoint.comments+xml"/>
  <Override PartName="/ppt/notesSlides/notesSlide19.xml" ContentType="application/vnd.openxmlformats-officedocument.presentationml.notesSlide+xml"/>
  <Override PartName="/ppt/comments/modernComment_104_17D230E3.xml" ContentType="application/vnd.ms-powerpoint.comments+xml"/>
  <Override PartName="/ppt/comments/modernComment_105_C68C5744.xml" ContentType="application/vnd.ms-powerpoint.comments+xml"/>
  <Override PartName="/ppt/comments/modernComment_12D_DD0FB292.xml" ContentType="application/vnd.ms-powerpoint.comments+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0"/>
  </p:notesMasterIdLst>
  <p:sldIdLst>
    <p:sldId id="256" r:id="rId3"/>
    <p:sldId id="278" r:id="rId4"/>
    <p:sldId id="287" r:id="rId5"/>
    <p:sldId id="332" r:id="rId6"/>
    <p:sldId id="288" r:id="rId7"/>
    <p:sldId id="335" r:id="rId8"/>
    <p:sldId id="289" r:id="rId9"/>
    <p:sldId id="321" r:id="rId10"/>
    <p:sldId id="266" r:id="rId11"/>
    <p:sldId id="275" r:id="rId12"/>
    <p:sldId id="320" r:id="rId13"/>
    <p:sldId id="318" r:id="rId14"/>
    <p:sldId id="309" r:id="rId15"/>
    <p:sldId id="306" r:id="rId16"/>
    <p:sldId id="310" r:id="rId17"/>
    <p:sldId id="303" r:id="rId18"/>
    <p:sldId id="324" r:id="rId19"/>
    <p:sldId id="325" r:id="rId20"/>
    <p:sldId id="326" r:id="rId21"/>
    <p:sldId id="307" r:id="rId22"/>
    <p:sldId id="311" r:id="rId23"/>
    <p:sldId id="313" r:id="rId24"/>
    <p:sldId id="312" r:id="rId25"/>
    <p:sldId id="314" r:id="rId26"/>
    <p:sldId id="339" r:id="rId27"/>
    <p:sldId id="316" r:id="rId28"/>
    <p:sldId id="322" r:id="rId29"/>
    <p:sldId id="345" r:id="rId30"/>
    <p:sldId id="297" r:id="rId31"/>
    <p:sldId id="344" r:id="rId32"/>
    <p:sldId id="343" r:id="rId33"/>
    <p:sldId id="338" r:id="rId34"/>
    <p:sldId id="341" r:id="rId35"/>
    <p:sldId id="342" r:id="rId36"/>
    <p:sldId id="340" r:id="rId37"/>
    <p:sldId id="347" r:id="rId38"/>
    <p:sldId id="302" r:id="rId39"/>
    <p:sldId id="304" r:id="rId40"/>
    <p:sldId id="328" r:id="rId41"/>
    <p:sldId id="330" r:id="rId42"/>
    <p:sldId id="298" r:id="rId43"/>
    <p:sldId id="331" r:id="rId44"/>
    <p:sldId id="315" r:id="rId45"/>
    <p:sldId id="334" r:id="rId46"/>
    <p:sldId id="337" r:id="rId47"/>
    <p:sldId id="317" r:id="rId48"/>
    <p:sldId id="269" r:id="rId49"/>
    <p:sldId id="346" r:id="rId50"/>
    <p:sldId id="260" r:id="rId51"/>
    <p:sldId id="305" r:id="rId52"/>
    <p:sldId id="261" r:id="rId53"/>
    <p:sldId id="292" r:id="rId54"/>
    <p:sldId id="301" r:id="rId55"/>
    <p:sldId id="299" r:id="rId56"/>
    <p:sldId id="348" r:id="rId57"/>
    <p:sldId id="286" r:id="rId58"/>
    <p:sldId id="32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14BE25-1C49-175E-3B3B-6245FE58C601}" name="Innamorati,Katherine" initials="In" userId="S::kai37@drexel.edu::6813c2ad-70fc-4e32-ac04-5596916702b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04C9"/>
    <a:srgbClr val="653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0AEC5D-1298-CA64-8F30-D54BA9A0DCC2}" v="7" dt="2024-09-04T08:54:58.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78"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8/10/relationships/authors" Target="authors.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omments/modernComment_104_17D230E3.xml><?xml version="1.0" encoding="utf-8"?>
<p188:cmLst xmlns:a="http://schemas.openxmlformats.org/drawingml/2006/main" xmlns:r="http://schemas.openxmlformats.org/officeDocument/2006/relationships" xmlns:p188="http://schemas.microsoft.com/office/powerpoint/2018/8/main">
  <p188:cm id="{40B6B85A-4AB0-4E8B-B2FF-6B9978724D4C}" authorId="{D214BE25-1C49-175E-3B3B-6245FE58C601}" created="2023-08-20T16:20:20.890">
    <pc:sldMkLst xmlns:pc="http://schemas.microsoft.com/office/powerpoint/2013/main/command">
      <pc:docMk/>
      <pc:sldMk cId="399651043" sldId="260"/>
    </pc:sldMkLst>
    <p188:txBody>
      <a:bodyPr/>
      <a:lstStyle/>
      <a:p>
        <a:r>
          <a:rPr lang="en-US"/>
          <a:t>we can walk them through a token here. </a:t>
        </a:r>
      </a:p>
    </p188:txBody>
  </p188:cm>
</p188:cmLst>
</file>

<file path=ppt/comments/modernComment_105_C68C5744.xml><?xml version="1.0" encoding="utf-8"?>
<p188:cmLst xmlns:a="http://schemas.openxmlformats.org/drawingml/2006/main" xmlns:r="http://schemas.openxmlformats.org/officeDocument/2006/relationships" xmlns:p188="http://schemas.microsoft.com/office/powerpoint/2018/8/main">
  <p188:cm id="{70A0BBAB-D124-4C7D-B05C-BBD2F5901894}" authorId="{D214BE25-1C49-175E-3B3B-6245FE58C601}" created="2023-08-20T16:06:27.806">
    <pc:sldMkLst xmlns:pc="http://schemas.microsoft.com/office/powerpoint/2013/main/command">
      <pc:docMk/>
      <pc:sldMk cId="3331086148" sldId="261"/>
    </pc:sldMkLst>
    <p188:txBody>
      <a:bodyPr/>
      <a:lstStyle/>
      <a:p>
        <a:r>
          <a:rPr lang="en-US"/>
          <a:t>this is going to be too much, I think. Very confusing slide (unless it's animated or something?)</a:t>
        </a:r>
      </a:p>
    </p188:txBody>
  </p188:cm>
  <p188:cm id="{86D749BA-43B2-4E17-A998-31F4D642EB52}" authorId="{D214BE25-1C49-175E-3B3B-6245FE58C601}" created="2023-08-20T16:16:06.774">
    <pc:sldMkLst xmlns:pc="http://schemas.microsoft.com/office/powerpoint/2013/main/command">
      <pc:docMk/>
      <pc:sldMk cId="3331086148" sldId="261"/>
    </pc:sldMkLst>
    <p188:txBody>
      <a:bodyPr/>
      <a:lstStyle/>
      <a:p>
        <a:r>
          <a:rPr lang="en-US"/>
          <a:t>we should at some point in this process, (because they will have all committed/pushed to origin), have them look at each other's screens and realize that they can't see each other's contributions yet.</a:t>
        </a:r>
      </a:p>
    </p188:txBody>
  </p188:cm>
</p188:cmLst>
</file>

<file path=ppt/comments/modernComment_129_D930D59.xml><?xml version="1.0" encoding="utf-8"?>
<p188:cmLst xmlns:a="http://schemas.openxmlformats.org/drawingml/2006/main" xmlns:r="http://schemas.openxmlformats.org/officeDocument/2006/relationships" xmlns:p188="http://schemas.microsoft.com/office/powerpoint/2018/8/main">
  <p188:cm id="{82F3107C-6AB3-4810-9874-7B2A391F826F}" authorId="{D214BE25-1C49-175E-3B3B-6245FE58C601}" status="resolved" created="2023-08-20T16:04:23.631" complete="100000">
    <pc:sldMkLst xmlns:pc="http://schemas.microsoft.com/office/powerpoint/2013/main/command">
      <pc:docMk/>
      <pc:sldMk cId="227741017" sldId="297"/>
    </pc:sldMkLst>
    <p188:txBody>
      <a:bodyPr/>
      <a:lstStyle/>
      <a:p>
        <a:r>
          <a:rPr lang="en-US"/>
          <a:t>okay, at this point we need to stop and have them open the jupyterhub account and we probably need a slide about that</a:t>
        </a:r>
      </a:p>
    </p188:txBody>
  </p188:cm>
</p188:cmLst>
</file>

<file path=ppt/comments/modernComment_12D_DD0FB292.xml><?xml version="1.0" encoding="utf-8"?>
<p188:cmLst xmlns:a="http://schemas.openxmlformats.org/drawingml/2006/main" xmlns:r="http://schemas.openxmlformats.org/officeDocument/2006/relationships" xmlns:p188="http://schemas.microsoft.com/office/powerpoint/2018/8/main">
  <p188:cm id="{C6D68FA7-EBFA-43D0-9979-45319A5F3169}" authorId="{D214BE25-1C49-175E-3B3B-6245FE58C601}" created="2023-08-20T16:16:46.775">
    <pc:sldMkLst xmlns:pc="http://schemas.microsoft.com/office/powerpoint/2013/main/command">
      <pc:docMk/>
      <pc:sldMk cId="3708793490" sldId="301"/>
    </pc:sldMkLst>
    <p188:replyLst>
      <p188:reply id="{01414BA0-D83D-4A48-985B-4D1222366A0B}" authorId="{D214BE25-1C49-175E-3B3B-6245FE58C601}" created="2023-08-20T16:18:05.746">
        <p188:txBody>
          <a:bodyPr/>
          <a:lstStyle/>
          <a:p>
            <a:r>
              <a:rPr lang="en-US"/>
              <a:t>maybe we should have them include a little file edit that has their favorite color in it (have the file be named after their name) and say that the first person to find all five colors wins. Now, they won't be able to do that because they haven't done a push to upstream. Once they do the pull request, then they'll see that they have everyone's information.</a:t>
            </a:r>
          </a:p>
        </p188:txBody>
      </p188:reply>
    </p188:replyLst>
    <p188:txBody>
      <a:bodyPr/>
      <a:lstStyle/>
      <a:p>
        <a:r>
          <a:rPr lang="en-US"/>
          <a:t>after the pull request is accepted for each of them, have them look at the upstream again, and say "oh cool hey look, now I can see everyone elses' stuff). then make them fork again.</a:t>
        </a:r>
      </a:p>
    </p188:txBody>
  </p188:cm>
</p188:cmLst>
</file>

<file path=ppt/comments/modernComment_12E_78797E06.xml><?xml version="1.0" encoding="utf-8"?>
<p188:cmLst xmlns:a="http://schemas.openxmlformats.org/drawingml/2006/main" xmlns:r="http://schemas.openxmlformats.org/officeDocument/2006/relationships" xmlns:p188="http://schemas.microsoft.com/office/powerpoint/2018/8/main">
  <p188:cm id="{6C4E1EC0-56C4-4BF8-AA15-9F71A268BF76}" authorId="{D214BE25-1C49-175E-3B3B-6245FE58C601}" created="2023-08-20T16:14:14.240">
    <pc:sldMkLst xmlns:pc="http://schemas.microsoft.com/office/powerpoint/2013/main/command">
      <pc:docMk/>
      <pc:sldMk cId="2021228038" sldId="302"/>
    </pc:sldMkLst>
    <p188:txBody>
      <a:bodyPr/>
      <a:lstStyle/>
      <a:p>
        <a:r>
          <a:rPr lang="en-US"/>
          <a:t>make a note that the # is how you make a note in a file, and that we'll talk about it soon</a:t>
        </a:r>
      </a:p>
    </p188:txBody>
  </p188:cm>
</p188:cmLst>
</file>

<file path=ppt/comments/modernComment_130_B8DD1074.xml><?xml version="1.0" encoding="utf-8"?>
<p188:cmLst xmlns:a="http://schemas.openxmlformats.org/drawingml/2006/main" xmlns:r="http://schemas.openxmlformats.org/officeDocument/2006/relationships" xmlns:p188="http://schemas.microsoft.com/office/powerpoint/2018/8/main">
  <p188:cm id="{15A630FD-AFA4-4562-AD1E-4FC3DB5F2359}" authorId="{D214BE25-1C49-175E-3B3B-6245FE58C601}" created="2023-08-20T16:13:51.911">
    <pc:sldMkLst xmlns:pc="http://schemas.microsoft.com/office/powerpoint/2013/main/command">
      <pc:docMk/>
      <pc:sldMk cId="3101495412" sldId="304"/>
    </pc:sldMkLst>
    <p188:txBody>
      <a:bodyPr/>
      <a:lstStyle/>
      <a:p>
        <a:r>
          <a:rPr lang="en-US"/>
          <a:t>ok now that we've discussed comments in the lab on slide 25, we can say "hey, see? this is the syntax that you should be using to make notes to yourself"</a:t>
        </a:r>
      </a:p>
    </p188:txBody>
  </p188:cm>
</p188:cmLst>
</file>

<file path=ppt/comments/modernComment_14B_77803E3C.xml><?xml version="1.0" encoding="utf-8"?>
<p188:cmLst xmlns:a="http://schemas.openxmlformats.org/drawingml/2006/main" xmlns:r="http://schemas.openxmlformats.org/officeDocument/2006/relationships" xmlns:p188="http://schemas.microsoft.com/office/powerpoint/2018/8/main">
  <p188:cm id="{EF23B8C9-FE16-44C7-86A5-4BAEBA9AF254}" authorId="{D214BE25-1C49-175E-3B3B-6245FE58C601}" created="2023-08-21T23:46:48.523">
    <pc:sldMkLst xmlns:pc="http://schemas.microsoft.com/office/powerpoint/2013/main/command">
      <pc:docMk/>
      <pc:sldMk cId="2004893244" sldId="331"/>
    </pc:sldMkLst>
    <p188:txBody>
      <a:bodyPr/>
      <a:lstStyle/>
      <a:p>
        <a:r>
          <a:rPr lang="en-US"/>
          <a:t>need to decide what to do with this slide.</a:t>
        </a:r>
      </a:p>
    </p188:txBody>
  </p188:cm>
</p188:cmLst>
</file>

<file path=ppt/comments/modernComment_152_E0D20D2E.xml><?xml version="1.0" encoding="utf-8"?>
<p188:cmLst xmlns:a="http://schemas.openxmlformats.org/drawingml/2006/main" xmlns:r="http://schemas.openxmlformats.org/officeDocument/2006/relationships" xmlns:p188="http://schemas.microsoft.com/office/powerpoint/2018/8/main">
  <p188:cm id="{5BF4EF00-6401-431D-AD3F-8B24F6EAA077}" authorId="{D214BE25-1C49-175E-3B3B-6245FE58C601}" created="2023-08-22T00:05:14.780">
    <pc:sldMkLst xmlns:pc="http://schemas.microsoft.com/office/powerpoint/2013/main/command">
      <pc:docMk/>
      <pc:sldMk cId="3771862318" sldId="338"/>
    </pc:sldMkLst>
    <p188:txBody>
      <a:bodyPr/>
      <a:lstStyle/>
      <a:p>
        <a:r>
          <a:rPr lang="en-US"/>
          <a:t>[@Klopfenstein,Debra] </a:t>
        </a:r>
      </a:p>
    </p188:txBody>
  </p188:cm>
</p188:cmLst>
</file>

<file path=ppt/comments/modernComment_159_E652A9B5.xml><?xml version="1.0" encoding="utf-8"?>
<p188:cmLst xmlns:a="http://schemas.openxmlformats.org/drawingml/2006/main" xmlns:r="http://schemas.openxmlformats.org/officeDocument/2006/relationships" xmlns:p188="http://schemas.microsoft.com/office/powerpoint/2018/8/main">
  <p188:cm id="{F0E361ED-C57F-4306-84A2-12E7C8ACA340}" authorId="{D214BE25-1C49-175E-3B3B-6245FE58C601}" created="2023-08-20T16:14:14.240">
    <pc:sldMkLst xmlns:pc="http://schemas.microsoft.com/office/powerpoint/2013/main/command">
      <pc:docMk/>
      <pc:sldMk cId="2021228038" sldId="302"/>
    </pc:sldMkLst>
    <p188:txBody>
      <a:bodyPr/>
      <a:lstStyle/>
      <a:p>
        <a:r>
          <a:rPr lang="en-US"/>
          <a:t>make a note that the # is how you make a note in a file, and that we'll talk about it soon</a:t>
        </a:r>
      </a:p>
    </p188:txBody>
  </p188:cm>
</p188:cmLst>
</file>

<file path=ppt/comments/modernComment_15A_AE0617A3.xml><?xml version="1.0" encoding="utf-8"?>
<p188:cmLst xmlns:a="http://schemas.openxmlformats.org/drawingml/2006/main" xmlns:r="http://schemas.openxmlformats.org/officeDocument/2006/relationships" xmlns:p188="http://schemas.microsoft.com/office/powerpoint/2018/8/main">
  <p188:cm id="{52987920-A9B8-484B-B123-7B0B7663FA12}" authorId="{D214BE25-1C49-175E-3B3B-6245FE58C601}" created="2023-08-21T23:46:31.850">
    <pc:sldMkLst xmlns:pc="http://schemas.microsoft.com/office/powerpoint/2013/main/command">
      <pc:docMk/>
      <pc:sldMk cId="102197540" sldId="329"/>
    </pc:sldMkLst>
    <p188:txBody>
      <a:bodyPr/>
      <a:lstStyle/>
      <a:p>
        <a:r>
          <a:rPr lang="en-US"/>
          <a:t>slide is unfinished. Maybe we do these next class?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32DF6B-9ECE-43A9-87AA-8DF3EF008E7C}" type="datetimeFigureOut">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736B8-8495-41A1-B67A-0E087E733F9F}" type="slidenum">
              <a:t>‹#›</a:t>
            </a:fld>
            <a:endParaRPr lang="en-US"/>
          </a:p>
        </p:txBody>
      </p:sp>
    </p:spTree>
    <p:extLst>
      <p:ext uri="{BB962C8B-B14F-4D97-AF65-F5344CB8AC3E}">
        <p14:creationId xmlns:p14="http://schemas.microsoft.com/office/powerpoint/2010/main" val="3866381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do you think version control is? Have you used it before? (try to get about 5 min of discussion)</a:t>
            </a:r>
          </a:p>
        </p:txBody>
      </p:sp>
      <p:sp>
        <p:nvSpPr>
          <p:cNvPr id="4" name="Slide Number Placeholder 3"/>
          <p:cNvSpPr>
            <a:spLocks noGrp="1"/>
          </p:cNvSpPr>
          <p:nvPr>
            <p:ph type="sldNum" sz="quarter" idx="5"/>
          </p:nvPr>
        </p:nvSpPr>
        <p:spPr/>
        <p:txBody>
          <a:bodyPr/>
          <a:lstStyle/>
          <a:p>
            <a:fld id="{BBA736B8-8495-41A1-B67A-0E087E733F9F}" type="slidenum">
              <a:rPr lang="en-US"/>
              <a:t>5</a:t>
            </a:fld>
            <a:endParaRPr lang="en-US"/>
          </a:p>
        </p:txBody>
      </p:sp>
    </p:spTree>
    <p:extLst>
      <p:ext uri="{BB962C8B-B14F-4D97-AF65-F5344CB8AC3E}">
        <p14:creationId xmlns:p14="http://schemas.microsoft.com/office/powerpoint/2010/main" val="4084201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Introduce concept of origin, upstream, and local. Where are each of your files that you've been working with. Where is the original repo? Where is your forked repo? Where is the README you just made?</a:t>
            </a:r>
          </a:p>
        </p:txBody>
      </p:sp>
      <p:sp>
        <p:nvSpPr>
          <p:cNvPr id="4" name="Slide Number Placeholder 3"/>
          <p:cNvSpPr>
            <a:spLocks noGrp="1"/>
          </p:cNvSpPr>
          <p:nvPr>
            <p:ph type="sldNum" sz="quarter" idx="5"/>
          </p:nvPr>
        </p:nvSpPr>
        <p:spPr/>
        <p:txBody>
          <a:bodyPr/>
          <a:lstStyle/>
          <a:p>
            <a:fld id="{BBA736B8-8495-41A1-B67A-0E087E733F9F}" type="slidenum">
              <a:rPr lang="en-US"/>
              <a:t>30</a:t>
            </a:fld>
            <a:endParaRPr lang="en-US"/>
          </a:p>
        </p:txBody>
      </p:sp>
    </p:spTree>
    <p:extLst>
      <p:ext uri="{BB962C8B-B14F-4D97-AF65-F5344CB8AC3E}">
        <p14:creationId xmlns:p14="http://schemas.microsoft.com/office/powerpoint/2010/main" val="2101619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Introduce concept of origin, upstream, and local. Where are each of your files that you've been working with. Where is the original repo? Where is your forked repo? Where is the README you just made?</a:t>
            </a:r>
          </a:p>
        </p:txBody>
      </p:sp>
      <p:sp>
        <p:nvSpPr>
          <p:cNvPr id="4" name="Slide Number Placeholder 3"/>
          <p:cNvSpPr>
            <a:spLocks noGrp="1"/>
          </p:cNvSpPr>
          <p:nvPr>
            <p:ph type="sldNum" sz="quarter" idx="5"/>
          </p:nvPr>
        </p:nvSpPr>
        <p:spPr/>
        <p:txBody>
          <a:bodyPr/>
          <a:lstStyle/>
          <a:p>
            <a:fld id="{BBA736B8-8495-41A1-B67A-0E087E733F9F}" type="slidenum">
              <a:rPr lang="en-US"/>
              <a:t>31</a:t>
            </a:fld>
            <a:endParaRPr lang="en-US"/>
          </a:p>
        </p:txBody>
      </p:sp>
    </p:spTree>
    <p:extLst>
      <p:ext uri="{BB962C8B-B14F-4D97-AF65-F5344CB8AC3E}">
        <p14:creationId xmlns:p14="http://schemas.microsoft.com/office/powerpoint/2010/main" val="1990211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File system graphic- here's what is so useful about Linux- you can manipulate so many files at the same time. You can search through massive directories for the thing you're looking for, you can batch edit files all at once, you don't have to click on a specific thing and edit it and then move onto the next one like you do on a Mac or Windows machine. </a:t>
            </a:r>
          </a:p>
        </p:txBody>
      </p:sp>
      <p:sp>
        <p:nvSpPr>
          <p:cNvPr id="4" name="Slide Number Placeholder 3"/>
          <p:cNvSpPr>
            <a:spLocks noGrp="1"/>
          </p:cNvSpPr>
          <p:nvPr>
            <p:ph type="sldNum" sz="quarter" idx="5"/>
          </p:nvPr>
        </p:nvSpPr>
        <p:spPr/>
        <p:txBody>
          <a:bodyPr/>
          <a:lstStyle/>
          <a:p>
            <a:fld id="{BBA736B8-8495-41A1-B67A-0E087E733F9F}" type="slidenum">
              <a:rPr lang="en-US"/>
              <a:t>32</a:t>
            </a:fld>
            <a:endParaRPr lang="en-US"/>
          </a:p>
        </p:txBody>
      </p:sp>
    </p:spTree>
    <p:extLst>
      <p:ext uri="{BB962C8B-B14F-4D97-AF65-F5344CB8AC3E}">
        <p14:creationId xmlns:p14="http://schemas.microsoft.com/office/powerpoint/2010/main" val="1849410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Walk through each command and see what they do. Have students discuss what they observe</a:t>
            </a:r>
          </a:p>
        </p:txBody>
      </p:sp>
      <p:sp>
        <p:nvSpPr>
          <p:cNvPr id="4" name="Slide Number Placeholder 3"/>
          <p:cNvSpPr>
            <a:spLocks noGrp="1"/>
          </p:cNvSpPr>
          <p:nvPr>
            <p:ph type="sldNum" sz="quarter" idx="5"/>
          </p:nvPr>
        </p:nvSpPr>
        <p:spPr/>
        <p:txBody>
          <a:bodyPr/>
          <a:lstStyle/>
          <a:p>
            <a:fld id="{BBA736B8-8495-41A1-B67A-0E087E733F9F}" type="slidenum">
              <a:rPr lang="en-US"/>
              <a:t>33</a:t>
            </a:fld>
            <a:endParaRPr lang="en-US"/>
          </a:p>
        </p:txBody>
      </p:sp>
    </p:spTree>
    <p:extLst>
      <p:ext uri="{BB962C8B-B14F-4D97-AF65-F5344CB8AC3E}">
        <p14:creationId xmlns:p14="http://schemas.microsoft.com/office/powerpoint/2010/main" val="2323798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Make sure they navigate to the projects directory to make their README- have them figure out how to get there (and then ask them to show you how they KNOW that they're there (pwd))</a:t>
            </a:r>
          </a:p>
        </p:txBody>
      </p:sp>
      <p:sp>
        <p:nvSpPr>
          <p:cNvPr id="4" name="Slide Number Placeholder 3"/>
          <p:cNvSpPr>
            <a:spLocks noGrp="1"/>
          </p:cNvSpPr>
          <p:nvPr>
            <p:ph type="sldNum" sz="quarter" idx="5"/>
          </p:nvPr>
        </p:nvSpPr>
        <p:spPr/>
        <p:txBody>
          <a:bodyPr/>
          <a:lstStyle/>
          <a:p>
            <a:fld id="{BBA736B8-8495-41A1-B67A-0E087E733F9F}" type="slidenum">
              <a:rPr lang="en-US"/>
              <a:t>34</a:t>
            </a:fld>
            <a:endParaRPr lang="en-US"/>
          </a:p>
        </p:txBody>
      </p:sp>
    </p:spTree>
    <p:extLst>
      <p:ext uri="{BB962C8B-B14F-4D97-AF65-F5344CB8AC3E}">
        <p14:creationId xmlns:p14="http://schemas.microsoft.com/office/powerpoint/2010/main" val="1667982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spcBef>
                <a:spcPts val="500"/>
              </a:spcBef>
              <a:buChar char="•"/>
            </a:pPr>
            <a:r>
              <a:rPr lang="en-US"/>
              <a:t>THEN, commit/push to git, and then back to the git section</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BBA736B8-8495-41A1-B67A-0E087E733F9F}" type="slidenum">
              <a:rPr lang="en-US"/>
              <a:t>38</a:t>
            </a:fld>
            <a:endParaRPr lang="en-US"/>
          </a:p>
        </p:txBody>
      </p:sp>
    </p:spTree>
    <p:extLst>
      <p:ext uri="{BB962C8B-B14F-4D97-AF65-F5344CB8AC3E}">
        <p14:creationId xmlns:p14="http://schemas.microsoft.com/office/powerpoint/2010/main" val="3208749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spcBef>
                <a:spcPts val="500"/>
              </a:spcBef>
              <a:buChar char="•"/>
            </a:pPr>
            <a:r>
              <a:rPr lang="en-US"/>
              <a:t>THEN, commit/push to git, and then back to the git section</a:t>
            </a:r>
          </a:p>
          <a:p>
            <a:pPr lvl="1">
              <a:lnSpc>
                <a:spcPct val="90000"/>
              </a:lnSpc>
              <a:spcBef>
                <a:spcPts val="500"/>
              </a:spcBef>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BA736B8-8495-41A1-B67A-0E087E733F9F}" type="slidenum">
              <a:rPr lang="en-US"/>
              <a:t>40</a:t>
            </a:fld>
            <a:endParaRPr lang="en-US"/>
          </a:p>
        </p:txBody>
      </p:sp>
    </p:spTree>
    <p:extLst>
      <p:ext uri="{BB962C8B-B14F-4D97-AF65-F5344CB8AC3E}">
        <p14:creationId xmlns:p14="http://schemas.microsoft.com/office/powerpoint/2010/main" val="2845593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Lab activity 4</a:t>
            </a:r>
          </a:p>
        </p:txBody>
      </p:sp>
      <p:sp>
        <p:nvSpPr>
          <p:cNvPr id="4" name="Slide Number Placeholder 3"/>
          <p:cNvSpPr>
            <a:spLocks noGrp="1"/>
          </p:cNvSpPr>
          <p:nvPr>
            <p:ph type="sldNum" sz="quarter" idx="5"/>
          </p:nvPr>
        </p:nvSpPr>
        <p:spPr/>
        <p:txBody>
          <a:bodyPr/>
          <a:lstStyle/>
          <a:p>
            <a:fld id="{BBA736B8-8495-41A1-B67A-0E087E733F9F}" type="slidenum">
              <a:rPr lang="en-US"/>
              <a:t>43</a:t>
            </a:fld>
            <a:endParaRPr lang="en-US"/>
          </a:p>
        </p:txBody>
      </p:sp>
    </p:spTree>
    <p:extLst>
      <p:ext uri="{BB962C8B-B14F-4D97-AF65-F5344CB8AC3E}">
        <p14:creationId xmlns:p14="http://schemas.microsoft.com/office/powerpoint/2010/main" val="2393389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cs typeface="Calibri"/>
              </a:rPr>
              <a:t>GOA Tools: Collaborators all over the world</a:t>
            </a:r>
            <a:endParaRPr lang="en-US"/>
          </a:p>
          <a:p>
            <a:r>
              <a:rPr lang="en-US">
                <a:cs typeface="Calibri"/>
              </a:rPr>
              <a:t>Why do we hate group projects?</a:t>
            </a:r>
          </a:p>
          <a:p>
            <a:r>
              <a:rPr lang="en-US">
                <a:cs typeface="Calibri"/>
              </a:rPr>
              <a:t>If someone hasn't done something, I can't do something</a:t>
            </a:r>
          </a:p>
          <a:p>
            <a:endParaRPr lang="en-US">
              <a:cs typeface="Calibri"/>
            </a:endParaRPr>
          </a:p>
          <a:p>
            <a:r>
              <a:rPr lang="en-US">
                <a:cs typeface="Calibri"/>
              </a:rPr>
              <a:t>END WITH: Big open source world</a:t>
            </a:r>
          </a:p>
          <a:p>
            <a:endParaRPr lang="en-US">
              <a:cs typeface="Calibri"/>
            </a:endParaRPr>
          </a:p>
        </p:txBody>
      </p:sp>
      <p:sp>
        <p:nvSpPr>
          <p:cNvPr id="4" name="Slide Number Placeholder 3"/>
          <p:cNvSpPr>
            <a:spLocks noGrp="1"/>
          </p:cNvSpPr>
          <p:nvPr>
            <p:ph type="sldNum" sz="quarter" idx="5"/>
          </p:nvPr>
        </p:nvSpPr>
        <p:spPr/>
        <p:txBody>
          <a:bodyPr/>
          <a:lstStyle/>
          <a:p>
            <a:fld id="{BBA736B8-8495-41A1-B67A-0E087E733F9F}" type="slidenum">
              <a:rPr lang="en-US"/>
              <a:t>46</a:t>
            </a:fld>
            <a:endParaRPr lang="en-US"/>
          </a:p>
        </p:txBody>
      </p:sp>
    </p:spTree>
    <p:extLst>
      <p:ext uri="{BB962C8B-B14F-4D97-AF65-F5344CB8AC3E}">
        <p14:creationId xmlns:p14="http://schemas.microsoft.com/office/powerpoint/2010/main" val="701122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 TIME DEPENDENT- continue or stop</a:t>
            </a:r>
          </a:p>
          <a:p>
            <a:r>
              <a:rPr lang="en-US">
                <a:ea typeface="Calibri"/>
                <a:cs typeface="Calibri"/>
              </a:rPr>
              <a:t>**** take a look at OMICS origin- where is your file?</a:t>
            </a:r>
          </a:p>
          <a:p>
            <a:r>
              <a:rPr lang="en-US">
                <a:ea typeface="Calibri"/>
                <a:cs typeface="Calibri"/>
              </a:rPr>
              <a:t>Take a look at your OMICS upstream- where is your file?</a:t>
            </a:r>
          </a:p>
          <a:p>
            <a:r>
              <a:rPr lang="en-US">
                <a:ea typeface="Calibri"/>
                <a:cs typeface="Calibri"/>
              </a:rPr>
              <a:t>Take a look at your origin-  where are your classmate's files?</a:t>
            </a:r>
          </a:p>
          <a:p>
            <a:r>
              <a:rPr lang="en-US">
                <a:ea typeface="Calibri"/>
                <a:cs typeface="Calibri"/>
              </a:rPr>
              <a:t>YOU CAN'T SEE EACH OTHERS WORK YET!!!</a:t>
            </a:r>
          </a:p>
          <a:p>
            <a:r>
              <a:rPr lang="en-US">
                <a:ea typeface="Calibri"/>
                <a:cs typeface="Calibri"/>
              </a:rPr>
              <a:t>Before we begin</a:t>
            </a:r>
          </a:p>
        </p:txBody>
      </p:sp>
      <p:sp>
        <p:nvSpPr>
          <p:cNvPr id="4" name="Slide Number Placeholder 3"/>
          <p:cNvSpPr>
            <a:spLocks noGrp="1"/>
          </p:cNvSpPr>
          <p:nvPr>
            <p:ph type="sldNum" sz="quarter" idx="5"/>
          </p:nvPr>
        </p:nvSpPr>
        <p:spPr/>
        <p:txBody>
          <a:bodyPr/>
          <a:lstStyle/>
          <a:p>
            <a:fld id="{BBA736B8-8495-41A1-B67A-0E087E733F9F}" type="slidenum">
              <a:rPr lang="en-US"/>
              <a:t>49</a:t>
            </a:fld>
            <a:endParaRPr lang="en-US"/>
          </a:p>
        </p:txBody>
      </p:sp>
    </p:spTree>
    <p:extLst>
      <p:ext uri="{BB962C8B-B14F-4D97-AF65-F5344CB8AC3E}">
        <p14:creationId xmlns:p14="http://schemas.microsoft.com/office/powerpoint/2010/main" val="3336533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Slide 2: So you want to do research?</a:t>
            </a:r>
          </a:p>
          <a:p>
            <a:r>
              <a:rPr lang="en-US">
                <a:cs typeface="Calibri"/>
              </a:rPr>
              <a:t>Scientific Method:</a:t>
            </a:r>
          </a:p>
          <a:p>
            <a:r>
              <a:rPr lang="en-US">
                <a:cs typeface="Calibri"/>
              </a:rPr>
              <a:t>Observation</a:t>
            </a:r>
          </a:p>
          <a:p>
            <a:r>
              <a:rPr lang="en-US">
                <a:cs typeface="Calibri"/>
              </a:rPr>
              <a:t>Question</a:t>
            </a:r>
          </a:p>
          <a:p>
            <a:r>
              <a:rPr lang="en-US">
                <a:cs typeface="Calibri"/>
              </a:rPr>
              <a:t>Hypothesis</a:t>
            </a:r>
          </a:p>
          <a:p>
            <a:r>
              <a:rPr lang="en-US">
                <a:cs typeface="Calibri"/>
              </a:rPr>
              <a:t>Experiment &lt;- You did Flow Cytometry</a:t>
            </a:r>
          </a:p>
          <a:p>
            <a:r>
              <a:rPr lang="en-US">
                <a:cs typeface="Calibri"/>
              </a:rPr>
              <a:t>Analyze data &lt;- You are here</a:t>
            </a:r>
          </a:p>
          <a:p>
            <a:r>
              <a:rPr lang="en-US">
                <a:cs typeface="Calibri"/>
              </a:rPr>
              <a:t>What if you don't want to work on flow data by yourself</a:t>
            </a:r>
          </a:p>
          <a:p>
            <a:r>
              <a:rPr lang="en-US">
                <a:cs typeface="Calibri"/>
              </a:rPr>
              <a:t>Imagine that you've been talking to your colleagues</a:t>
            </a:r>
          </a:p>
          <a:p>
            <a:r>
              <a:rPr lang="en-US">
                <a:cs typeface="Calibri"/>
              </a:rPr>
              <a:t>You other colleagues are analyzing their data, but you won't</a:t>
            </a:r>
          </a:p>
          <a:p>
            <a:endParaRPr lang="en-US">
              <a:cs typeface="Calibri"/>
            </a:endParaRPr>
          </a:p>
          <a:p>
            <a:r>
              <a:rPr lang="en-US">
                <a:cs typeface="Calibri"/>
              </a:rPr>
              <a:t>How do we all work together? (Here is where git comes in)</a:t>
            </a:r>
          </a:p>
          <a:p>
            <a:r>
              <a:rPr lang="en-US">
                <a:cs typeface="Calibri"/>
              </a:rPr>
              <a:t>What is </a:t>
            </a:r>
            <a:r>
              <a:rPr lang="en-US" err="1">
                <a:cs typeface="Calibri"/>
              </a:rPr>
              <a:t>GItHub</a:t>
            </a:r>
            <a:r>
              <a:rPr lang="en-US">
                <a:cs typeface="Calibri"/>
              </a:rPr>
              <a:t>? We can all work together on the same project. We can all use the same software</a:t>
            </a:r>
          </a:p>
          <a:p>
            <a:r>
              <a:rPr lang="en-US">
                <a:cs typeface="Calibri"/>
              </a:rPr>
              <a:t>Google docs for science (see previous edit history. You can bring back old versions)</a:t>
            </a:r>
          </a:p>
          <a:p>
            <a:r>
              <a:rPr lang="en-US">
                <a:cs typeface="Calibri"/>
              </a:rPr>
              <a:t>GitHub has that too, but instead of a document, we are building and using tools together.</a:t>
            </a:r>
          </a:p>
          <a:p>
            <a:r>
              <a:rPr lang="en-US">
                <a:cs typeface="Calibri"/>
              </a:rPr>
              <a:t>Now imagine you can't see each other</a:t>
            </a:r>
          </a:p>
          <a:p>
            <a:r>
              <a:rPr lang="en-US">
                <a:cs typeface="Calibri"/>
              </a:rPr>
              <a:t>Someone is peering over your shoulder knit-picking</a:t>
            </a:r>
          </a:p>
          <a:p>
            <a:r>
              <a:rPr lang="en-US">
                <a:cs typeface="Calibri"/>
              </a:rPr>
              <a:t>Instead, you can work in peace until your work is ready. You can get updates that other people have made</a:t>
            </a:r>
          </a:p>
          <a:p>
            <a:endParaRPr lang="en-US">
              <a:cs typeface="Calibri"/>
            </a:endParaRPr>
          </a:p>
          <a:p>
            <a:r>
              <a:rPr lang="en-US">
                <a:cs typeface="Calibri"/>
              </a:rPr>
              <a:t>Segways:</a:t>
            </a:r>
          </a:p>
          <a:p>
            <a:r>
              <a:rPr lang="en-US">
                <a:cs typeface="Calibri"/>
              </a:rPr>
              <a:t>6-7</a:t>
            </a:r>
            <a:endParaRPr lang="en-US"/>
          </a:p>
          <a:p>
            <a:endParaRPr lang="en-US">
              <a:cs typeface="Calibri"/>
            </a:endParaRPr>
          </a:p>
          <a:p>
            <a:r>
              <a:rPr lang="en-US"/>
              <a:t>https://www.tmcnet.com/voip/news/articles/446560-understanding-internet-connection-options.htm</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BA736B8-8495-41A1-B67A-0E087E733F9F}" type="slidenum">
              <a:rPr lang="en-US"/>
              <a:t>9</a:t>
            </a:fld>
            <a:endParaRPr lang="en-US"/>
          </a:p>
        </p:txBody>
      </p:sp>
    </p:spTree>
    <p:extLst>
      <p:ext uri="{BB962C8B-B14F-4D97-AF65-F5344CB8AC3E}">
        <p14:creationId xmlns:p14="http://schemas.microsoft.com/office/powerpoint/2010/main" val="3202277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t>
            </a:r>
          </a:p>
          <a:p>
            <a:r>
              <a:rPr lang="en-US">
                <a:ea typeface="Calibri"/>
                <a:cs typeface="Calibri"/>
              </a:rPr>
              <a:t>!^</a:t>
            </a:r>
          </a:p>
          <a:p>
            <a:r>
              <a:rPr lang="en-US">
                <a:ea typeface="Calibri"/>
                <a:cs typeface="Calibri"/>
              </a:rPr>
              <a:t>!*</a:t>
            </a:r>
          </a:p>
          <a:p>
            <a:r>
              <a:rPr lang="en-US">
                <a:ea typeface="Calibri"/>
                <a:cs typeface="Calibri"/>
              </a:rPr>
              <a:t>!:2*</a:t>
            </a:r>
          </a:p>
          <a:p>
            <a:r>
              <a:rPr lang="en-US">
                <a:ea typeface="Calibri"/>
                <a:cs typeface="Calibri"/>
              </a:rPr>
              <a:t>etc</a:t>
            </a:r>
          </a:p>
        </p:txBody>
      </p:sp>
      <p:sp>
        <p:nvSpPr>
          <p:cNvPr id="4" name="Slide Number Placeholder 3"/>
          <p:cNvSpPr>
            <a:spLocks noGrp="1"/>
          </p:cNvSpPr>
          <p:nvPr>
            <p:ph type="sldNum" sz="quarter" idx="5"/>
          </p:nvPr>
        </p:nvSpPr>
        <p:spPr/>
        <p:txBody>
          <a:bodyPr/>
          <a:lstStyle/>
          <a:p>
            <a:fld id="{BBA736B8-8495-41A1-B67A-0E087E733F9F}" type="slidenum">
              <a:rPr lang="en-US"/>
              <a:t>55</a:t>
            </a:fld>
            <a:endParaRPr lang="en-US"/>
          </a:p>
        </p:txBody>
      </p:sp>
    </p:spTree>
    <p:extLst>
      <p:ext uri="{BB962C8B-B14F-4D97-AF65-F5344CB8AC3E}">
        <p14:creationId xmlns:p14="http://schemas.microsoft.com/office/powerpoint/2010/main" val="365713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Have everyone navigate to the site- take a look around. What do you see?</a:t>
            </a:r>
          </a:p>
          <a:p>
            <a:r>
              <a:rPr lang="en-US">
                <a:cs typeface="Calibri"/>
              </a:rPr>
              <a:t>Spend 5 minutes navigating this repository or repo-</a:t>
            </a:r>
          </a:p>
          <a:p>
            <a:r>
              <a:rPr lang="en-US" err="1">
                <a:cs typeface="Calibri"/>
              </a:rPr>
              <a:t>Scav</a:t>
            </a:r>
            <a:r>
              <a:rPr lang="en-US">
                <a:cs typeface="Calibri"/>
              </a:rPr>
              <a:t> hunt: </a:t>
            </a:r>
          </a:p>
          <a:p>
            <a:r>
              <a:rPr lang="en-US">
                <a:cs typeface="Calibri"/>
              </a:rPr>
              <a:t>Who are the instructors?</a:t>
            </a:r>
          </a:p>
          <a:p>
            <a:r>
              <a:rPr lang="en-US">
                <a:cs typeface="Calibri"/>
              </a:rPr>
              <a:t>Is there a group project?</a:t>
            </a:r>
          </a:p>
          <a:p>
            <a:r>
              <a:rPr lang="en-US">
                <a:cs typeface="Calibri"/>
              </a:rPr>
              <a:t>Where is the content for each week?</a:t>
            </a:r>
          </a:p>
          <a:p>
            <a:r>
              <a:rPr lang="en-US">
                <a:cs typeface="Calibri"/>
              </a:rPr>
              <a:t>What does grading consist of?</a:t>
            </a:r>
          </a:p>
          <a:p>
            <a:r>
              <a:rPr lang="en-US">
                <a:cs typeface="Calibri"/>
              </a:rPr>
              <a:t>What happens if you click on the "fork" button?</a:t>
            </a:r>
          </a:p>
          <a:p>
            <a:r>
              <a:rPr lang="en-US">
                <a:cs typeface="Calibri"/>
              </a:rPr>
              <a:t>What is in the README file?</a:t>
            </a:r>
          </a:p>
        </p:txBody>
      </p:sp>
      <p:sp>
        <p:nvSpPr>
          <p:cNvPr id="4" name="Slide Number Placeholder 3"/>
          <p:cNvSpPr>
            <a:spLocks noGrp="1"/>
          </p:cNvSpPr>
          <p:nvPr>
            <p:ph type="sldNum" sz="quarter" idx="5"/>
          </p:nvPr>
        </p:nvSpPr>
        <p:spPr/>
        <p:txBody>
          <a:bodyPr/>
          <a:lstStyle/>
          <a:p>
            <a:fld id="{BBA736B8-8495-41A1-B67A-0E087E733F9F}" type="slidenum">
              <a:rPr lang="en-US"/>
              <a:t>10</a:t>
            </a:fld>
            <a:endParaRPr lang="en-US"/>
          </a:p>
        </p:txBody>
      </p:sp>
    </p:spTree>
    <p:extLst>
      <p:ext uri="{BB962C8B-B14F-4D97-AF65-F5344CB8AC3E}">
        <p14:creationId xmlns:p14="http://schemas.microsoft.com/office/powerpoint/2010/main" val="3295441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README.md is the first file people look at &amp; says:</a:t>
            </a:r>
            <a:endParaRPr lang="en-US"/>
          </a:p>
          <a:p>
            <a:pPr marL="228600" indent="-228600">
              <a:buAutoNum type="arabicPeriod"/>
            </a:pPr>
            <a:r>
              <a:rPr lang="en-US">
                <a:cs typeface="Calibri"/>
              </a:rPr>
              <a:t>Welcome! We are glad you are here</a:t>
            </a:r>
          </a:p>
          <a:p>
            <a:r>
              <a:rPr lang="en-US">
                <a:cs typeface="Calibri"/>
              </a:rPr>
              <a:t>2. Let us show you around</a:t>
            </a:r>
          </a:p>
        </p:txBody>
      </p:sp>
      <p:sp>
        <p:nvSpPr>
          <p:cNvPr id="4" name="Slide Number Placeholder 3"/>
          <p:cNvSpPr>
            <a:spLocks noGrp="1"/>
          </p:cNvSpPr>
          <p:nvPr>
            <p:ph type="sldNum" sz="quarter" idx="5"/>
          </p:nvPr>
        </p:nvSpPr>
        <p:spPr/>
        <p:txBody>
          <a:bodyPr/>
          <a:lstStyle/>
          <a:p>
            <a:fld id="{BBA736B8-8495-41A1-B67A-0E087E733F9F}" type="slidenum">
              <a:rPr lang="en-US"/>
              <a:t>15</a:t>
            </a:fld>
            <a:endParaRPr lang="en-US"/>
          </a:p>
        </p:txBody>
      </p:sp>
    </p:spTree>
    <p:extLst>
      <p:ext uri="{BB962C8B-B14F-4D97-AF65-F5344CB8AC3E}">
        <p14:creationId xmlns:p14="http://schemas.microsoft.com/office/powerpoint/2010/main" val="91553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BBA736B8-8495-41A1-B67A-0E087E733F9F}" type="slidenum">
              <a:rPr lang="en-US"/>
              <a:t>19</a:t>
            </a:fld>
            <a:endParaRPr lang="en-US"/>
          </a:p>
        </p:txBody>
      </p:sp>
    </p:spTree>
    <p:extLst>
      <p:ext uri="{BB962C8B-B14F-4D97-AF65-F5344CB8AC3E}">
        <p14:creationId xmlns:p14="http://schemas.microsoft.com/office/powerpoint/2010/main" val="2489704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Have them go onto </a:t>
            </a:r>
            <a:r>
              <a:rPr lang="en-US" err="1">
                <a:cs typeface="Calibri"/>
              </a:rPr>
              <a:t>github</a:t>
            </a:r>
            <a:r>
              <a:rPr lang="en-US">
                <a:cs typeface="Calibri"/>
              </a:rPr>
              <a:t> and make an account. Go to the omics repo, and hit the fork button. What happened? When they go back to their own account, what do they now see? Open the forked repo. Does it look the same as the one on Will's page? </a:t>
            </a:r>
            <a:r>
              <a:rPr lang="en-US"/>
              <a:t> What does their screen look like now? Any changes?</a:t>
            </a:r>
            <a:endParaRPr lang="en-US">
              <a:cs typeface="Calibri"/>
            </a:endParaRPr>
          </a:p>
        </p:txBody>
      </p:sp>
      <p:sp>
        <p:nvSpPr>
          <p:cNvPr id="4" name="Slide Number Placeholder 3"/>
          <p:cNvSpPr>
            <a:spLocks noGrp="1"/>
          </p:cNvSpPr>
          <p:nvPr>
            <p:ph type="sldNum" sz="quarter" idx="5"/>
          </p:nvPr>
        </p:nvSpPr>
        <p:spPr/>
        <p:txBody>
          <a:bodyPr/>
          <a:lstStyle/>
          <a:p>
            <a:fld id="{BBA736B8-8495-41A1-B67A-0E087E733F9F}" type="slidenum">
              <a:rPr lang="en-US"/>
              <a:t>22</a:t>
            </a:fld>
            <a:endParaRPr lang="en-US"/>
          </a:p>
        </p:txBody>
      </p:sp>
    </p:spTree>
    <p:extLst>
      <p:ext uri="{BB962C8B-B14F-4D97-AF65-F5344CB8AC3E}">
        <p14:creationId xmlns:p14="http://schemas.microsoft.com/office/powerpoint/2010/main" val="118256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 can you see what is on someone else's page?</a:t>
            </a:r>
          </a:p>
          <a:p>
            <a:r>
              <a:rPr lang="en-US">
                <a:cs typeface="Calibri"/>
              </a:rPr>
              <a:t>This fork on your account is for your eyes only, until you decide to share changes that you make to it. This is YOUR copy, you can personalize it however you want!!!</a:t>
            </a:r>
          </a:p>
          <a:p>
            <a:r>
              <a:rPr lang="en-US">
                <a:cs typeface="Calibri"/>
              </a:rPr>
              <a:t>This is a LIVE document, not a textbook! Things are not set in stone.</a:t>
            </a:r>
          </a:p>
        </p:txBody>
      </p:sp>
      <p:sp>
        <p:nvSpPr>
          <p:cNvPr id="4" name="Slide Number Placeholder 3"/>
          <p:cNvSpPr>
            <a:spLocks noGrp="1"/>
          </p:cNvSpPr>
          <p:nvPr>
            <p:ph type="sldNum" sz="quarter" idx="5"/>
          </p:nvPr>
        </p:nvSpPr>
        <p:spPr/>
        <p:txBody>
          <a:bodyPr/>
          <a:lstStyle/>
          <a:p>
            <a:fld id="{BBA736B8-8495-41A1-B67A-0E087E733F9F}" type="slidenum">
              <a:rPr lang="en-US"/>
              <a:t>24</a:t>
            </a:fld>
            <a:endParaRPr lang="en-US"/>
          </a:p>
        </p:txBody>
      </p:sp>
    </p:spTree>
    <p:extLst>
      <p:ext uri="{BB962C8B-B14F-4D97-AF65-F5344CB8AC3E}">
        <p14:creationId xmlns:p14="http://schemas.microsoft.com/office/powerpoint/2010/main" val="1532767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Upstream:</a:t>
            </a:r>
          </a:p>
          <a:p>
            <a:r>
              <a:rPr lang="en-US">
                <a:ea typeface="Calibri"/>
                <a:cs typeface="Calibri"/>
              </a:rPr>
              <a:t>Origin:</a:t>
            </a:r>
          </a:p>
        </p:txBody>
      </p:sp>
      <p:sp>
        <p:nvSpPr>
          <p:cNvPr id="4" name="Slide Number Placeholder 3"/>
          <p:cNvSpPr>
            <a:spLocks noGrp="1"/>
          </p:cNvSpPr>
          <p:nvPr>
            <p:ph type="sldNum" sz="quarter" idx="5"/>
          </p:nvPr>
        </p:nvSpPr>
        <p:spPr/>
        <p:txBody>
          <a:bodyPr/>
          <a:lstStyle/>
          <a:p>
            <a:fld id="{BBA736B8-8495-41A1-B67A-0E087E733F9F}" type="slidenum">
              <a:rPr lang="en-US"/>
              <a:t>25</a:t>
            </a:fld>
            <a:endParaRPr lang="en-US"/>
          </a:p>
        </p:txBody>
      </p:sp>
    </p:spTree>
    <p:extLst>
      <p:ext uri="{BB962C8B-B14F-4D97-AF65-F5344CB8AC3E}">
        <p14:creationId xmlns:p14="http://schemas.microsoft.com/office/powerpoint/2010/main" val="2039841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BA736B8-8495-41A1-B67A-0E087E733F9F}" type="slidenum">
              <a:rPr lang="en-US"/>
              <a:t>29</a:t>
            </a:fld>
            <a:endParaRPr lang="en-US"/>
          </a:p>
        </p:txBody>
      </p:sp>
    </p:spTree>
    <p:extLst>
      <p:ext uri="{BB962C8B-B14F-4D97-AF65-F5344CB8AC3E}">
        <p14:creationId xmlns:p14="http://schemas.microsoft.com/office/powerpoint/2010/main" val="2107886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r>
              <a:rPr lang="en-US"/>
              <a:t>DV Klopfenstein, PhD, Summer 2023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r>
              <a:rPr lang="en-US"/>
              <a:t>DV Klopfenstein, PhD, Summer 2023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r>
              <a:rPr lang="en-US"/>
              <a:t>DV Klopfenstein, PhD, Summer 2023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r>
              <a:rPr lang="en-US"/>
              <a:t>DV Klopfenstein, PhD, Summer 2023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r>
              <a:rPr lang="en-US"/>
              <a:t>DV Klopfenstein, PhD, Summer 2023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r>
              <a:rPr lang="en-US"/>
              <a:t>DV Klopfenstein, PhD, Summer 2023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9/4/2024</a:t>
            </a:fld>
            <a:endParaRPr lang="en-US"/>
          </a:p>
        </p:txBody>
      </p:sp>
      <p:sp>
        <p:nvSpPr>
          <p:cNvPr id="6" name="Footer Placeholder 5"/>
          <p:cNvSpPr>
            <a:spLocks noGrp="1"/>
          </p:cNvSpPr>
          <p:nvPr>
            <p:ph type="ftr" sz="quarter" idx="11"/>
          </p:nvPr>
        </p:nvSpPr>
        <p:spPr/>
        <p:txBody>
          <a:bodyPr/>
          <a:lstStyle/>
          <a:p>
            <a:r>
              <a:rPr lang="en-US"/>
              <a:t>DV Klopfenstein, PhD, Summer 2023</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9/4/2024</a:t>
            </a:fld>
            <a:endParaRPr lang="en-US"/>
          </a:p>
        </p:txBody>
      </p:sp>
      <p:sp>
        <p:nvSpPr>
          <p:cNvPr id="8" name="Footer Placeholder 7"/>
          <p:cNvSpPr>
            <a:spLocks noGrp="1"/>
          </p:cNvSpPr>
          <p:nvPr>
            <p:ph type="ftr" sz="quarter" idx="11"/>
          </p:nvPr>
        </p:nvSpPr>
        <p:spPr/>
        <p:txBody>
          <a:bodyPr/>
          <a:lstStyle/>
          <a:p>
            <a:r>
              <a:rPr lang="en-US"/>
              <a:t>DV Klopfenstein, PhD, Summer 2023</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9/4/2024</a:t>
            </a:fld>
            <a:endParaRPr lang="en-US"/>
          </a:p>
        </p:txBody>
      </p:sp>
      <p:sp>
        <p:nvSpPr>
          <p:cNvPr id="4" name="Footer Placeholder 3"/>
          <p:cNvSpPr>
            <a:spLocks noGrp="1"/>
          </p:cNvSpPr>
          <p:nvPr>
            <p:ph type="ftr" sz="quarter" idx="11"/>
          </p:nvPr>
        </p:nvSpPr>
        <p:spPr/>
        <p:txBody>
          <a:bodyPr/>
          <a:lstStyle/>
          <a:p>
            <a:r>
              <a:rPr lang="en-US"/>
              <a:t>DV Klopfenstein, PhD, Summer 2023</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9/4/2024</a:t>
            </a:fld>
            <a:endParaRPr lang="en-US"/>
          </a:p>
        </p:txBody>
      </p:sp>
      <p:sp>
        <p:nvSpPr>
          <p:cNvPr id="3" name="Footer Placeholder 2"/>
          <p:cNvSpPr>
            <a:spLocks noGrp="1"/>
          </p:cNvSpPr>
          <p:nvPr>
            <p:ph type="ftr" sz="quarter" idx="11"/>
          </p:nvPr>
        </p:nvSpPr>
        <p:spPr/>
        <p:txBody>
          <a:bodyPr/>
          <a:lstStyle/>
          <a:p>
            <a:r>
              <a:rPr lang="en-US"/>
              <a:t>DV Klopfenstein, PhD, Summer 2023</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9/4/2024</a:t>
            </a:fld>
            <a:endParaRPr lang="en-US"/>
          </a:p>
        </p:txBody>
      </p:sp>
      <p:sp>
        <p:nvSpPr>
          <p:cNvPr id="6" name="Footer Placeholder 5"/>
          <p:cNvSpPr>
            <a:spLocks noGrp="1"/>
          </p:cNvSpPr>
          <p:nvPr>
            <p:ph type="ftr" sz="quarter" idx="11"/>
          </p:nvPr>
        </p:nvSpPr>
        <p:spPr/>
        <p:txBody>
          <a:bodyPr/>
          <a:lstStyle/>
          <a:p>
            <a:r>
              <a:rPr lang="en-US"/>
              <a:t>DV Klopfenstein, PhD, Summer 2023</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r>
              <a:rPr lang="en-US"/>
              <a:t>DV Klopfenstein, PhD, Summer 2023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9/4/2024</a:t>
            </a:fld>
            <a:endParaRPr lang="en-US"/>
          </a:p>
        </p:txBody>
      </p:sp>
      <p:sp>
        <p:nvSpPr>
          <p:cNvPr id="6" name="Footer Placeholder 5"/>
          <p:cNvSpPr>
            <a:spLocks noGrp="1"/>
          </p:cNvSpPr>
          <p:nvPr>
            <p:ph type="ftr" sz="quarter" idx="11"/>
          </p:nvPr>
        </p:nvSpPr>
        <p:spPr/>
        <p:txBody>
          <a:bodyPr/>
          <a:lstStyle/>
          <a:p>
            <a:r>
              <a:rPr lang="en-US"/>
              <a:t>DV Klopfenstein, PhD, Summer 2023</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r>
              <a:rPr lang="en-US"/>
              <a:t>DV Klopfenstein, PhD, Summer 2023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r>
              <a:rPr lang="en-US"/>
              <a:t>DV Klopfenstein, PhD, Summer 2023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r>
              <a:rPr lang="en-US"/>
              <a:t>DV Klopfenstein, PhD, Summer 2023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9/4/2024</a:t>
            </a:fld>
            <a:endParaRPr lang="en-US"/>
          </a:p>
        </p:txBody>
      </p:sp>
      <p:sp>
        <p:nvSpPr>
          <p:cNvPr id="6" name="Footer Placeholder 5"/>
          <p:cNvSpPr>
            <a:spLocks noGrp="1"/>
          </p:cNvSpPr>
          <p:nvPr>
            <p:ph type="ftr" sz="quarter" idx="11"/>
          </p:nvPr>
        </p:nvSpPr>
        <p:spPr/>
        <p:txBody>
          <a:bodyPr/>
          <a:lstStyle/>
          <a:p>
            <a:r>
              <a:rPr lang="en-US"/>
              <a:t>DV Klopfenstein, PhD, Summer 2023</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9/4/2024</a:t>
            </a:fld>
            <a:endParaRPr lang="en-US"/>
          </a:p>
        </p:txBody>
      </p:sp>
      <p:sp>
        <p:nvSpPr>
          <p:cNvPr id="8" name="Footer Placeholder 7"/>
          <p:cNvSpPr>
            <a:spLocks noGrp="1"/>
          </p:cNvSpPr>
          <p:nvPr>
            <p:ph type="ftr" sz="quarter" idx="11"/>
          </p:nvPr>
        </p:nvSpPr>
        <p:spPr/>
        <p:txBody>
          <a:bodyPr/>
          <a:lstStyle/>
          <a:p>
            <a:r>
              <a:rPr lang="en-US"/>
              <a:t>DV Klopfenstein, PhD, Summer 2023</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9/4/2024</a:t>
            </a:fld>
            <a:endParaRPr lang="en-US"/>
          </a:p>
        </p:txBody>
      </p:sp>
      <p:sp>
        <p:nvSpPr>
          <p:cNvPr id="4" name="Footer Placeholder 3"/>
          <p:cNvSpPr>
            <a:spLocks noGrp="1"/>
          </p:cNvSpPr>
          <p:nvPr>
            <p:ph type="ftr" sz="quarter" idx="11"/>
          </p:nvPr>
        </p:nvSpPr>
        <p:spPr/>
        <p:txBody>
          <a:bodyPr/>
          <a:lstStyle/>
          <a:p>
            <a:r>
              <a:rPr lang="en-US"/>
              <a:t>DV Klopfenstein, PhD, Summer 2023</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9/4/2024</a:t>
            </a:fld>
            <a:endParaRPr lang="en-US"/>
          </a:p>
        </p:txBody>
      </p:sp>
      <p:sp>
        <p:nvSpPr>
          <p:cNvPr id="3" name="Footer Placeholder 2"/>
          <p:cNvSpPr>
            <a:spLocks noGrp="1"/>
          </p:cNvSpPr>
          <p:nvPr>
            <p:ph type="ftr" sz="quarter" idx="11"/>
          </p:nvPr>
        </p:nvSpPr>
        <p:spPr/>
        <p:txBody>
          <a:bodyPr/>
          <a:lstStyle/>
          <a:p>
            <a:r>
              <a:rPr lang="en-US"/>
              <a:t>DV Klopfenstein, PhD, Summer 2023</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9/4/2024</a:t>
            </a:fld>
            <a:endParaRPr lang="en-US"/>
          </a:p>
        </p:txBody>
      </p:sp>
      <p:sp>
        <p:nvSpPr>
          <p:cNvPr id="6" name="Footer Placeholder 5"/>
          <p:cNvSpPr>
            <a:spLocks noGrp="1"/>
          </p:cNvSpPr>
          <p:nvPr>
            <p:ph type="ftr" sz="quarter" idx="11"/>
          </p:nvPr>
        </p:nvSpPr>
        <p:spPr/>
        <p:txBody>
          <a:bodyPr/>
          <a:lstStyle/>
          <a:p>
            <a:r>
              <a:rPr lang="en-US"/>
              <a:t>DV Klopfenstein, PhD, Summer 2023</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9/4/2024</a:t>
            </a:fld>
            <a:endParaRPr lang="en-US"/>
          </a:p>
        </p:txBody>
      </p:sp>
      <p:sp>
        <p:nvSpPr>
          <p:cNvPr id="6" name="Footer Placeholder 5"/>
          <p:cNvSpPr>
            <a:spLocks noGrp="1"/>
          </p:cNvSpPr>
          <p:nvPr>
            <p:ph type="ftr" sz="quarter" idx="11"/>
          </p:nvPr>
        </p:nvSpPr>
        <p:spPr/>
        <p:txBody>
          <a:bodyPr/>
          <a:lstStyle/>
          <a:p>
            <a:r>
              <a:rPr lang="en-US"/>
              <a:t>DV Klopfenstein, PhD, Summer 2023</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DV Klopfenstein, PhD, Summer 2023</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DV Klopfenstein, PhD, Summer 2023</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amLabResources/OMIC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mLabResources/OMIC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DamLabResources/OMICS"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10.11.19.24/" TargetMode="External"/><Relationship Id="rId2" Type="http://schemas.openxmlformats.org/officeDocument/2006/relationships/hyperlink" Target="https://vpn.drexel.edu/"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microsoft.com/office/2018/10/relationships/comments" Target="../comments/modernComment_159_E652A9B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29_D930D59.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52_E0D20D2E.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microsoft.com/office/2018/10/relationships/comments" Target="../comments/modernComment_12E_78797E0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30_B8DD1074.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microsoft.com/office/2018/10/relationships/comments" Target="../comments/modernComment_14B_77803E3C.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microsoft.com/office/2018/10/relationships/comments" Target="../comments/modernComment_15A_AE0617A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104_17D230E3.xm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05_C68C57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2D_DD0FB29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blog.hubspot.com/website/what-is-github-used-for"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mailto:danekennedy@users.noreply.github.com" TargetMode="External"/><Relationship Id="rId2" Type="http://schemas.openxmlformats.org/officeDocument/2006/relationships/hyperlink" Target="mailto:you@yourdomain.example.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a:ea typeface="Calibri Light"/>
                <a:cs typeface="Calibri Light"/>
              </a:rPr>
              <a:t>Work Together </a:t>
            </a:r>
          </a:p>
        </p:txBody>
      </p:sp>
      <p:sp>
        <p:nvSpPr>
          <p:cNvPr id="3" name="Subtitle 2"/>
          <p:cNvSpPr>
            <a:spLocks noGrp="1"/>
          </p:cNvSpPr>
          <p:nvPr>
            <p:ph type="subTitle" idx="1"/>
          </p:nvPr>
        </p:nvSpPr>
        <p:spPr/>
        <p:txBody>
          <a:bodyPr vert="horz" lIns="91440" tIns="45720" rIns="91440" bIns="45720" rtlCol="0" anchor="t">
            <a:normAutofit/>
          </a:bodyPr>
          <a:lstStyle/>
          <a:p>
            <a:r>
              <a:rPr lang="en-US" sz="3600">
                <a:cs typeface="Calibri"/>
              </a:rPr>
              <a:t>with git</a:t>
            </a:r>
          </a:p>
          <a:p>
            <a:endParaRPr lang="en-US" sz="3600">
              <a:cs typeface="Calibri"/>
            </a:endParaRPr>
          </a:p>
        </p:txBody>
      </p:sp>
      <p:sp>
        <p:nvSpPr>
          <p:cNvPr id="5" name="Slide Number Placeholder 4">
            <a:extLst>
              <a:ext uri="{FF2B5EF4-FFF2-40B4-BE49-F238E27FC236}">
                <a16:creationId xmlns:a16="http://schemas.microsoft.com/office/drawing/2014/main" id="{EB68D8C8-93C2-6414-E9D6-5CED7A0ED454}"/>
              </a:ext>
            </a:extLst>
          </p:cNvPr>
          <p:cNvSpPr>
            <a:spLocks noGrp="1"/>
          </p:cNvSpPr>
          <p:nvPr>
            <p:ph type="sldNum" sz="quarter" idx="12"/>
          </p:nvPr>
        </p:nvSpPr>
        <p:spPr/>
        <p:txBody>
          <a:bodyPr/>
          <a:lstStyle/>
          <a:p>
            <a:fld id="{330EA680-D336-4FF7-8B7A-9848BB0A1C32}" type="slidenum">
              <a:rPr lang="en-US" smtClean="0"/>
              <a:t>1</a:t>
            </a:fld>
            <a:endParaRPr lang="en-US"/>
          </a:p>
        </p:txBody>
      </p:sp>
      <p:sp>
        <p:nvSpPr>
          <p:cNvPr id="4" name="Footer Placeholder 3">
            <a:extLst>
              <a:ext uri="{FF2B5EF4-FFF2-40B4-BE49-F238E27FC236}">
                <a16:creationId xmlns:a16="http://schemas.microsoft.com/office/drawing/2014/main" id="{033C8F0D-2614-C41F-3195-874B79223409}"/>
              </a:ext>
            </a:extLst>
          </p:cNvPr>
          <p:cNvSpPr>
            <a:spLocks noGrp="1"/>
          </p:cNvSpPr>
          <p:nvPr>
            <p:ph type="ftr" sz="quarter" idx="11"/>
          </p:nvPr>
        </p:nvSpPr>
        <p:spPr>
          <a:xfrm>
            <a:off x="4038600" y="6356350"/>
            <a:ext cx="4351637" cy="365125"/>
          </a:xfrm>
        </p:spPr>
        <p:txBody>
          <a:bodyPr/>
          <a:lstStyle/>
          <a:p>
            <a:r>
              <a:rPr lang="en-US"/>
              <a:t>DV Klopfenstein, PhD, Summer 2023</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86B2B-92CD-0C96-BDCE-724757CBFA99}"/>
              </a:ext>
            </a:extLst>
          </p:cNvPr>
          <p:cNvSpPr>
            <a:spLocks noGrp="1"/>
          </p:cNvSpPr>
          <p:nvPr>
            <p:ph type="title"/>
          </p:nvPr>
        </p:nvSpPr>
        <p:spPr/>
        <p:txBody>
          <a:bodyPr/>
          <a:lstStyle/>
          <a:p>
            <a:r>
              <a:rPr lang="en-US">
                <a:cs typeface="Calibri Light"/>
              </a:rPr>
              <a:t>OMICS class repository</a:t>
            </a:r>
            <a:endParaRPr lang="en-US"/>
          </a:p>
        </p:txBody>
      </p:sp>
      <p:sp>
        <p:nvSpPr>
          <p:cNvPr id="3" name="Text Placeholder 2">
            <a:extLst>
              <a:ext uri="{FF2B5EF4-FFF2-40B4-BE49-F238E27FC236}">
                <a16:creationId xmlns:a16="http://schemas.microsoft.com/office/drawing/2014/main" id="{4169AC80-2E17-684A-B9DC-CDED9FD661CF}"/>
              </a:ext>
            </a:extLst>
          </p:cNvPr>
          <p:cNvSpPr>
            <a:spLocks noGrp="1"/>
          </p:cNvSpPr>
          <p:nvPr>
            <p:ph type="body" idx="1"/>
          </p:nvPr>
        </p:nvSpPr>
        <p:spPr/>
        <p:txBody>
          <a:bodyPr vert="horz" lIns="91440" tIns="45720" rIns="91440" bIns="45720" rtlCol="0" anchor="t">
            <a:normAutofit/>
          </a:bodyPr>
          <a:lstStyle/>
          <a:p>
            <a:r>
              <a:rPr lang="en-US">
                <a:latin typeface="Consolas"/>
                <a:ea typeface="+mn-lt"/>
                <a:cs typeface="+mn-lt"/>
                <a:hlinkClick r:id="rId3"/>
              </a:rPr>
              <a:t>https://github.com/DamLabResources/OMICS</a:t>
            </a:r>
            <a:r>
              <a:rPr lang="en-US">
                <a:ea typeface="+mn-lt"/>
                <a:cs typeface="+mn-lt"/>
              </a:rPr>
              <a:t> </a:t>
            </a:r>
            <a:endParaRPr lang="en-US">
              <a:cs typeface="Calibri"/>
            </a:endParaRPr>
          </a:p>
          <a:p>
            <a:endParaRPr lang="en-US">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01B548DB-91CC-99CF-7A25-B12B066BAD19}"/>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8D2E96CE-464D-0A46-CCAC-A838003ED05E}"/>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304365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F914-0D36-9301-5C6E-6DBFC3799654}"/>
              </a:ext>
            </a:extLst>
          </p:cNvPr>
          <p:cNvSpPr>
            <a:spLocks noGrp="1"/>
          </p:cNvSpPr>
          <p:nvPr>
            <p:ph type="title"/>
          </p:nvPr>
        </p:nvSpPr>
        <p:spPr/>
        <p:txBody>
          <a:bodyPr/>
          <a:lstStyle/>
          <a:p>
            <a:r>
              <a:rPr lang="en-US">
                <a:cs typeface="Calibri Light"/>
              </a:rPr>
              <a:t>GitHub Scavenger Hunt</a:t>
            </a:r>
            <a:br>
              <a:rPr lang="en-US">
                <a:cs typeface="Calibri Light"/>
              </a:rPr>
            </a:br>
            <a:r>
              <a:rPr lang="en-US" sz="2400">
                <a:solidFill>
                  <a:srgbClr val="0563C1"/>
                </a:solidFill>
                <a:latin typeface="Consolas"/>
                <a:hlinkClick r:id="rId2"/>
              </a:rPr>
              <a:t>https://github.com/DamLabResources/OMICS</a:t>
            </a:r>
            <a:endParaRPr lang="en-US"/>
          </a:p>
        </p:txBody>
      </p:sp>
      <p:sp>
        <p:nvSpPr>
          <p:cNvPr id="3" name="Text Placeholder 2">
            <a:extLst>
              <a:ext uri="{FF2B5EF4-FFF2-40B4-BE49-F238E27FC236}">
                <a16:creationId xmlns:a16="http://schemas.microsoft.com/office/drawing/2014/main" id="{0A67287A-C8D9-D0AD-E717-D0D6E0C8BB17}"/>
              </a:ext>
            </a:extLst>
          </p:cNvPr>
          <p:cNvSpPr>
            <a:spLocks noGrp="1"/>
          </p:cNvSpPr>
          <p:nvPr>
            <p:ph idx="1"/>
          </p:nvPr>
        </p:nvSpPr>
        <p:spPr>
          <a:xfrm>
            <a:off x="898261" y="2072475"/>
            <a:ext cx="10395478" cy="4104488"/>
          </a:xfrm>
        </p:spPr>
        <p:txBody>
          <a:bodyPr vert="horz" lIns="91440" tIns="45720" rIns="91440" bIns="45720" rtlCol="0" anchor="t">
            <a:normAutofit/>
          </a:bodyPr>
          <a:lstStyle/>
          <a:p>
            <a:r>
              <a:rPr lang="en-US" sz="3200">
                <a:solidFill>
                  <a:schemeClr val="accent1"/>
                </a:solidFill>
                <a:ea typeface="+mn-lt"/>
                <a:cs typeface="+mn-lt"/>
              </a:rPr>
              <a:t>Who are the instructors for this course?</a:t>
            </a:r>
            <a:endParaRPr lang="en-US">
              <a:cs typeface="Calibri" panose="020F0502020204030204"/>
            </a:endParaRPr>
          </a:p>
          <a:p>
            <a:pPr>
              <a:lnSpc>
                <a:spcPct val="150000"/>
              </a:lnSpc>
              <a:spcBef>
                <a:spcPts val="0"/>
              </a:spcBef>
            </a:pPr>
            <a:r>
              <a:rPr lang="en-US" sz="3200">
                <a:solidFill>
                  <a:schemeClr val="accent1"/>
                </a:solidFill>
                <a:ea typeface="+mn-lt"/>
                <a:cs typeface="+mn-lt"/>
              </a:rPr>
              <a:t>Is there a group project?</a:t>
            </a:r>
          </a:p>
          <a:p>
            <a:pPr>
              <a:lnSpc>
                <a:spcPct val="150000"/>
              </a:lnSpc>
              <a:spcBef>
                <a:spcPts val="0"/>
              </a:spcBef>
            </a:pPr>
            <a:r>
              <a:rPr lang="en-US" sz="3200">
                <a:solidFill>
                  <a:schemeClr val="accent1"/>
                </a:solidFill>
                <a:ea typeface="+mn-lt"/>
                <a:cs typeface="+mn-lt"/>
              </a:rPr>
              <a:t>Where is the content for each week?</a:t>
            </a:r>
          </a:p>
          <a:p>
            <a:pPr>
              <a:lnSpc>
                <a:spcPct val="150000"/>
              </a:lnSpc>
              <a:spcBef>
                <a:spcPts val="0"/>
              </a:spcBef>
            </a:pPr>
            <a:r>
              <a:rPr lang="en-US" sz="3200">
                <a:solidFill>
                  <a:schemeClr val="accent1"/>
                </a:solidFill>
                <a:ea typeface="+mn-lt"/>
                <a:cs typeface="+mn-lt"/>
              </a:rPr>
              <a:t>What does grading consist of?</a:t>
            </a:r>
          </a:p>
          <a:p>
            <a:pPr>
              <a:lnSpc>
                <a:spcPct val="150000"/>
              </a:lnSpc>
              <a:spcBef>
                <a:spcPts val="0"/>
              </a:spcBef>
            </a:pPr>
            <a:r>
              <a:rPr lang="en-US" sz="3200">
                <a:solidFill>
                  <a:schemeClr val="accent1"/>
                </a:solidFill>
                <a:ea typeface="+mn-lt"/>
                <a:cs typeface="+mn-lt"/>
              </a:rPr>
              <a:t>What is in the README file?</a:t>
            </a:r>
          </a:p>
          <a:p>
            <a:pPr lvl="1">
              <a:lnSpc>
                <a:spcPct val="150000"/>
              </a:lnSpc>
              <a:spcBef>
                <a:spcPts val="0"/>
              </a:spcBef>
            </a:pPr>
            <a:endParaRPr lang="en-US" sz="2800">
              <a:solidFill>
                <a:schemeClr val="accent1"/>
              </a:solidFill>
              <a:ea typeface="Calibri"/>
              <a:cs typeface="Calibri"/>
            </a:endParaRPr>
          </a:p>
        </p:txBody>
      </p:sp>
      <p:sp>
        <p:nvSpPr>
          <p:cNvPr id="4" name="Footer Placeholder 3">
            <a:extLst>
              <a:ext uri="{FF2B5EF4-FFF2-40B4-BE49-F238E27FC236}">
                <a16:creationId xmlns:a16="http://schemas.microsoft.com/office/drawing/2014/main" id="{6559C3C1-C0CA-5935-DDC6-D107EE4FEF5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F9D3995B-5982-45BD-4812-F661A5E5E827}"/>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238785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A60-44BB-4869-A135-04E2DB96C107}"/>
              </a:ext>
            </a:extLst>
          </p:cNvPr>
          <p:cNvSpPr>
            <a:spLocks noGrp="1"/>
          </p:cNvSpPr>
          <p:nvPr>
            <p:ph type="title"/>
          </p:nvPr>
        </p:nvSpPr>
        <p:spPr/>
        <p:txBody>
          <a:bodyPr/>
          <a:lstStyle/>
          <a:p>
            <a:r>
              <a:rPr lang="en-US">
                <a:cs typeface="Calibri Light"/>
              </a:rPr>
              <a:t>Vocabulary of git: Eight words</a:t>
            </a:r>
          </a:p>
        </p:txBody>
      </p:sp>
      <p:sp>
        <p:nvSpPr>
          <p:cNvPr id="3" name="Content Placeholder 2">
            <a:extLst>
              <a:ext uri="{FF2B5EF4-FFF2-40B4-BE49-F238E27FC236}">
                <a16:creationId xmlns:a16="http://schemas.microsoft.com/office/drawing/2014/main" id="{F69571F4-1864-AF15-5DF4-A1168CB8AFEB}"/>
              </a:ext>
            </a:extLst>
          </p:cNvPr>
          <p:cNvSpPr>
            <a:spLocks noGrp="1"/>
          </p:cNvSpPr>
          <p:nvPr>
            <p:ph idx="1"/>
          </p:nvPr>
        </p:nvSpPr>
        <p:spPr/>
        <p:txBody>
          <a:bodyPr vert="horz" lIns="91440" tIns="45720" rIns="91440" bIns="45720" rtlCol="0" anchor="t">
            <a:noAutofit/>
          </a:bodyPr>
          <a:lstStyle/>
          <a:p>
            <a:r>
              <a:rPr lang="en-US" sz="3200" b="1">
                <a:solidFill>
                  <a:srgbClr val="00B050"/>
                </a:solidFill>
                <a:cs typeface="Calibri"/>
              </a:rPr>
              <a:t>Repo</a:t>
            </a:r>
          </a:p>
          <a:p>
            <a:r>
              <a:rPr lang="en-US" sz="3200" b="1">
                <a:cs typeface="Calibri"/>
              </a:rPr>
              <a:t>Fork</a:t>
            </a:r>
          </a:p>
          <a:p>
            <a:r>
              <a:rPr lang="en-US" sz="3200">
                <a:latin typeface="Consolas"/>
                <a:cs typeface="Calibri"/>
              </a:rPr>
              <a:t>git </a:t>
            </a:r>
            <a:r>
              <a:rPr lang="en-US" sz="3200" b="1">
                <a:latin typeface="Consolas"/>
                <a:cs typeface="Calibri"/>
              </a:rPr>
              <a:t>clone</a:t>
            </a:r>
          </a:p>
          <a:p>
            <a:r>
              <a:rPr lang="en-US" sz="3200">
                <a:latin typeface="Consolas"/>
                <a:cs typeface="Calibri"/>
              </a:rPr>
              <a:t>git </a:t>
            </a:r>
            <a:r>
              <a:rPr lang="en-US" sz="3200" b="1">
                <a:latin typeface="Consolas"/>
                <a:cs typeface="Calibri"/>
              </a:rPr>
              <a:t>commit</a:t>
            </a:r>
          </a:p>
          <a:p>
            <a:pPr lvl="1"/>
            <a:r>
              <a:rPr lang="en-US" sz="3200">
                <a:latin typeface="Consolas"/>
                <a:cs typeface="Calibri"/>
              </a:rPr>
              <a:t>git </a:t>
            </a:r>
            <a:r>
              <a:rPr lang="en-US" sz="3200" b="1">
                <a:latin typeface="Consolas"/>
                <a:cs typeface="Calibri"/>
              </a:rPr>
              <a:t>status</a:t>
            </a:r>
          </a:p>
          <a:p>
            <a:pPr lvl="1"/>
            <a:r>
              <a:rPr lang="en-US" sz="3200">
                <a:latin typeface="Consolas"/>
                <a:cs typeface="Calibri"/>
              </a:rPr>
              <a:t>git </a:t>
            </a:r>
            <a:r>
              <a:rPr lang="en-US" sz="3200" b="1">
                <a:latin typeface="Consolas"/>
                <a:cs typeface="Calibri"/>
              </a:rPr>
              <a:t>diff</a:t>
            </a:r>
          </a:p>
          <a:p>
            <a:r>
              <a:rPr lang="en-US" sz="3200">
                <a:latin typeface="Consolas"/>
                <a:cs typeface="Calibri"/>
              </a:rPr>
              <a:t>git </a:t>
            </a:r>
            <a:r>
              <a:rPr lang="en-US" sz="3200" b="1">
                <a:latin typeface="Consolas"/>
                <a:cs typeface="Calibri"/>
              </a:rPr>
              <a:t>push</a:t>
            </a:r>
          </a:p>
          <a:p>
            <a:r>
              <a:rPr lang="en-US" sz="3200" b="1">
                <a:cs typeface="Calibri"/>
              </a:rPr>
              <a:t>Pull Request</a:t>
            </a:r>
            <a:r>
              <a:rPr lang="en-US" sz="3200">
                <a:cs typeface="Calibri"/>
              </a:rPr>
              <a:t> (</a:t>
            </a:r>
            <a:r>
              <a:rPr lang="en-US" sz="3200" b="1">
                <a:cs typeface="Calibri"/>
              </a:rPr>
              <a:t>PR</a:t>
            </a:r>
            <a:r>
              <a:rPr lang="en-US" sz="3200">
                <a:cs typeface="Calibri"/>
              </a:rPr>
              <a:t>): Very Prestigious. Resume worthy</a:t>
            </a:r>
          </a:p>
        </p:txBody>
      </p:sp>
      <p:sp>
        <p:nvSpPr>
          <p:cNvPr id="4" name="Footer Placeholder 3">
            <a:extLst>
              <a:ext uri="{FF2B5EF4-FFF2-40B4-BE49-F238E27FC236}">
                <a16:creationId xmlns:a16="http://schemas.microsoft.com/office/drawing/2014/main" id="{57D05F8C-7799-89F0-6E0F-D9A3925F5E3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A7091E75-CCF2-6FE3-FDD9-7F40E4732DAC}"/>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439386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92DA-B768-06E3-9B3F-27C755E00ED9}"/>
              </a:ext>
            </a:extLst>
          </p:cNvPr>
          <p:cNvSpPr>
            <a:spLocks noGrp="1"/>
          </p:cNvSpPr>
          <p:nvPr>
            <p:ph type="title"/>
          </p:nvPr>
        </p:nvSpPr>
        <p:spPr/>
        <p:txBody>
          <a:bodyPr/>
          <a:lstStyle/>
          <a:p>
            <a:r>
              <a:rPr lang="en-US">
                <a:cs typeface="Calibri Light"/>
              </a:rPr>
              <a:t>Repository (repo)</a:t>
            </a:r>
            <a:endParaRPr lang="en-US"/>
          </a:p>
        </p:txBody>
      </p:sp>
      <p:sp>
        <p:nvSpPr>
          <p:cNvPr id="3" name="Content Placeholder 2">
            <a:extLst>
              <a:ext uri="{FF2B5EF4-FFF2-40B4-BE49-F238E27FC236}">
                <a16:creationId xmlns:a16="http://schemas.microsoft.com/office/drawing/2014/main" id="{41A3DCA3-E527-E7CA-653E-F4B6E7EF7C99}"/>
              </a:ext>
            </a:extLst>
          </p:cNvPr>
          <p:cNvSpPr>
            <a:spLocks noGrp="1"/>
          </p:cNvSpPr>
          <p:nvPr>
            <p:ph idx="1"/>
          </p:nvPr>
        </p:nvSpPr>
        <p:spPr/>
        <p:txBody>
          <a:bodyPr vert="horz" lIns="91440" tIns="45720" rIns="91440" bIns="45720" rtlCol="0" anchor="t">
            <a:normAutofit/>
          </a:bodyPr>
          <a:lstStyle/>
          <a:p>
            <a:r>
              <a:rPr lang="en-US" sz="3200">
                <a:cs typeface="Calibri"/>
              </a:rPr>
              <a:t>Repository:</a:t>
            </a:r>
          </a:p>
          <a:p>
            <a:pPr lvl="1"/>
            <a:r>
              <a:rPr lang="en-US">
                <a:solidFill>
                  <a:srgbClr val="212529"/>
                </a:solidFill>
                <a:ea typeface="+mn-lt"/>
                <a:cs typeface="+mn-lt"/>
              </a:rPr>
              <a:t>Place, room, or container where something is deposited or stored (Merriam-Webster)</a:t>
            </a:r>
            <a:endParaRPr lang="en-US">
              <a:solidFill>
                <a:srgbClr val="000000"/>
              </a:solidFill>
              <a:ea typeface="+mn-lt"/>
              <a:cs typeface="+mn-lt"/>
            </a:endParaRPr>
          </a:p>
          <a:p>
            <a:pPr lvl="1"/>
            <a:r>
              <a:rPr lang="en-US">
                <a:ea typeface="+mn-lt"/>
                <a:cs typeface="+mn-lt"/>
              </a:rPr>
              <a:t>A repository contains all your project's files and each file's revision history (docs.github.com)</a:t>
            </a:r>
          </a:p>
          <a:p>
            <a:pPr lvl="1"/>
            <a:endParaRPr lang="en-US">
              <a:solidFill>
                <a:srgbClr val="000000"/>
              </a:solidFill>
              <a:cs typeface="Calibri"/>
            </a:endParaRPr>
          </a:p>
          <a:p>
            <a:r>
              <a:rPr lang="en-US" sz="3200">
                <a:solidFill>
                  <a:srgbClr val="000000"/>
                </a:solidFill>
                <a:cs typeface="Calibri"/>
              </a:rPr>
              <a:t>"Repo" is short for "repository"</a:t>
            </a:r>
          </a:p>
          <a:p>
            <a:pPr lvl="1"/>
            <a:endParaRPr lang="en-US" sz="2000">
              <a:solidFill>
                <a:srgbClr val="000000"/>
              </a:solidFill>
              <a:cs typeface="Calibri"/>
            </a:endParaRPr>
          </a:p>
          <a:p>
            <a:pPr marL="914400" lvl="1" indent="-457200">
              <a:buAutoNum type="arabicPeriod"/>
            </a:pPr>
            <a:endParaRPr lang="en-US" sz="1400">
              <a:solidFill>
                <a:srgbClr val="212529"/>
              </a:solidFill>
              <a:cs typeface="Calibri"/>
            </a:endParaRPr>
          </a:p>
        </p:txBody>
      </p:sp>
      <p:sp>
        <p:nvSpPr>
          <p:cNvPr id="4" name="Footer Placeholder 3">
            <a:extLst>
              <a:ext uri="{FF2B5EF4-FFF2-40B4-BE49-F238E27FC236}">
                <a16:creationId xmlns:a16="http://schemas.microsoft.com/office/drawing/2014/main" id="{FFC2749B-0E29-125E-A67D-EDFECEDC7689}"/>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1822E504-26D7-2056-7332-FC934798B34A}"/>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670880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2880-EC68-B693-D20E-7F33419950F6}"/>
              </a:ext>
            </a:extLst>
          </p:cNvPr>
          <p:cNvSpPr>
            <a:spLocks noGrp="1"/>
          </p:cNvSpPr>
          <p:nvPr>
            <p:ph type="title"/>
          </p:nvPr>
        </p:nvSpPr>
        <p:spPr/>
        <p:txBody>
          <a:bodyPr/>
          <a:lstStyle/>
          <a:p>
            <a:r>
              <a:rPr lang="en-US" sz="2400">
                <a:solidFill>
                  <a:srgbClr val="0563C1"/>
                </a:solidFill>
                <a:latin typeface="Consolas"/>
                <a:hlinkClick r:id="rId2">
                  <a:extLst>
                    <a:ext uri="{A12FA001-AC4F-418D-AE19-62706E023703}">
                      <ahyp:hlinkClr xmlns:ahyp="http://schemas.microsoft.com/office/drawing/2018/hyperlinkcolor" val="tx"/>
                    </a:ext>
                  </a:extLst>
                </a:hlinkClick>
              </a:rPr>
              <a:t>https://github.com/</a:t>
            </a:r>
            <a:br>
              <a:rPr lang="en-US" sz="2400">
                <a:solidFill>
                  <a:srgbClr val="0563C1"/>
                </a:solidFill>
                <a:latin typeface="Consolas"/>
                <a:hlinkClick r:id="rId2"/>
              </a:rPr>
            </a:br>
            <a:r>
              <a:rPr lang="en-US" sz="2400">
                <a:solidFill>
                  <a:srgbClr val="0563C1"/>
                </a:solidFill>
                <a:latin typeface="Consolas"/>
                <a:hlinkClick r:id="rId2">
                  <a:extLst>
                    <a:ext uri="{A12FA001-AC4F-418D-AE19-62706E023703}">
                      <ahyp:hlinkClr xmlns:ahyp="http://schemas.microsoft.com/office/drawing/2018/hyperlinkcolor" val="tx"/>
                    </a:ext>
                  </a:extLst>
                </a:hlinkClick>
              </a:rPr>
              <a:t>DamLabResources/OMICS</a:t>
            </a:r>
            <a:r>
              <a:rPr lang="en-US" sz="2400">
                <a:solidFill>
                  <a:srgbClr val="898989"/>
                </a:solidFill>
                <a:latin typeface="Calibri"/>
                <a:cs typeface="Calibri"/>
              </a:rPr>
              <a:t> </a:t>
            </a:r>
            <a:endParaRPr lang="en-US"/>
          </a:p>
        </p:txBody>
      </p:sp>
      <p:sp>
        <p:nvSpPr>
          <p:cNvPr id="3" name="Footer Placeholder 2">
            <a:extLst>
              <a:ext uri="{FF2B5EF4-FFF2-40B4-BE49-F238E27FC236}">
                <a16:creationId xmlns:a16="http://schemas.microsoft.com/office/drawing/2014/main" id="{2D1864D9-EEBF-1EF9-0370-CF0825DAB78B}"/>
              </a:ext>
            </a:extLst>
          </p:cNvPr>
          <p:cNvSpPr>
            <a:spLocks noGrp="1"/>
          </p:cNvSpPr>
          <p:nvPr>
            <p:ph type="ftr" sz="quarter" idx="11"/>
          </p:nvPr>
        </p:nvSpPr>
        <p:spPr/>
        <p:txBody>
          <a:bodyPr/>
          <a:lstStyle/>
          <a:p>
            <a:r>
              <a:rPr lang="en-US"/>
              <a:t>DV Klopfenstein, PhD, Summer 2023</a:t>
            </a:r>
          </a:p>
        </p:txBody>
      </p:sp>
      <p:sp>
        <p:nvSpPr>
          <p:cNvPr id="4" name="Slide Number Placeholder 3">
            <a:extLst>
              <a:ext uri="{FF2B5EF4-FFF2-40B4-BE49-F238E27FC236}">
                <a16:creationId xmlns:a16="http://schemas.microsoft.com/office/drawing/2014/main" id="{4878F304-0367-17DC-CC17-D4EF8C45C99D}"/>
              </a:ext>
            </a:extLst>
          </p:cNvPr>
          <p:cNvSpPr>
            <a:spLocks noGrp="1"/>
          </p:cNvSpPr>
          <p:nvPr>
            <p:ph type="sldNum" sz="quarter" idx="12"/>
          </p:nvPr>
        </p:nvSpPr>
        <p:spPr/>
        <p:txBody>
          <a:bodyPr/>
          <a:lstStyle/>
          <a:p>
            <a:fld id="{330EA680-D336-4FF7-8B7A-9848BB0A1C32}" type="slidenum">
              <a:rPr lang="en-US" smtClean="0"/>
              <a:t>14</a:t>
            </a:fld>
            <a:endParaRPr lang="en-US"/>
          </a:p>
        </p:txBody>
      </p:sp>
      <p:pic>
        <p:nvPicPr>
          <p:cNvPr id="11" name="Picture 10" descr="A screenshot of a computer&#10;&#10;Description automatically generated">
            <a:extLst>
              <a:ext uri="{FF2B5EF4-FFF2-40B4-BE49-F238E27FC236}">
                <a16:creationId xmlns:a16="http://schemas.microsoft.com/office/drawing/2014/main" id="{2243E692-D97C-EE0F-361A-28D96A5CCD02}"/>
              </a:ext>
            </a:extLst>
          </p:cNvPr>
          <p:cNvPicPr>
            <a:picLocks noChangeAspect="1"/>
          </p:cNvPicPr>
          <p:nvPr/>
        </p:nvPicPr>
        <p:blipFill>
          <a:blip r:embed="rId3"/>
          <a:stretch>
            <a:fillRect/>
          </a:stretch>
        </p:blipFill>
        <p:spPr>
          <a:xfrm>
            <a:off x="4697186" y="398667"/>
            <a:ext cx="6925128" cy="6069735"/>
          </a:xfrm>
          <a:prstGeom prst="rect">
            <a:avLst/>
          </a:prstGeom>
        </p:spPr>
      </p:pic>
    </p:spTree>
    <p:extLst>
      <p:ext uri="{BB962C8B-B14F-4D97-AF65-F5344CB8AC3E}">
        <p14:creationId xmlns:p14="http://schemas.microsoft.com/office/powerpoint/2010/main" val="1370169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E81E2-4571-8850-F583-B667E7251285}"/>
              </a:ext>
            </a:extLst>
          </p:cNvPr>
          <p:cNvSpPr>
            <a:spLocks noGrp="1"/>
          </p:cNvSpPr>
          <p:nvPr>
            <p:ph type="title"/>
          </p:nvPr>
        </p:nvSpPr>
        <p:spPr/>
        <p:txBody>
          <a:bodyPr/>
          <a:lstStyle/>
          <a:p>
            <a:r>
              <a:rPr lang="en-US">
                <a:cs typeface="Calibri Light"/>
              </a:rPr>
              <a:t>Repo README.md</a:t>
            </a:r>
            <a:endParaRPr lang="en-US"/>
          </a:p>
        </p:txBody>
      </p:sp>
      <p:sp>
        <p:nvSpPr>
          <p:cNvPr id="3" name="Footer Placeholder 2">
            <a:extLst>
              <a:ext uri="{FF2B5EF4-FFF2-40B4-BE49-F238E27FC236}">
                <a16:creationId xmlns:a16="http://schemas.microsoft.com/office/drawing/2014/main" id="{91A383C6-BD4B-6240-DE51-AC4036222CE4}"/>
              </a:ext>
            </a:extLst>
          </p:cNvPr>
          <p:cNvSpPr>
            <a:spLocks noGrp="1"/>
          </p:cNvSpPr>
          <p:nvPr>
            <p:ph type="ftr" sz="quarter" idx="11"/>
          </p:nvPr>
        </p:nvSpPr>
        <p:spPr/>
        <p:txBody>
          <a:bodyPr/>
          <a:lstStyle/>
          <a:p>
            <a:r>
              <a:rPr lang="en-US"/>
              <a:t>DV Klopfenstein, PhD, Summer 2023</a:t>
            </a:r>
          </a:p>
        </p:txBody>
      </p:sp>
      <p:sp>
        <p:nvSpPr>
          <p:cNvPr id="4" name="Slide Number Placeholder 3">
            <a:extLst>
              <a:ext uri="{FF2B5EF4-FFF2-40B4-BE49-F238E27FC236}">
                <a16:creationId xmlns:a16="http://schemas.microsoft.com/office/drawing/2014/main" id="{8CFC9F9D-DA0C-E802-1874-001DCCE88230}"/>
              </a:ext>
            </a:extLst>
          </p:cNvPr>
          <p:cNvSpPr>
            <a:spLocks noGrp="1"/>
          </p:cNvSpPr>
          <p:nvPr>
            <p:ph type="sldNum" sz="quarter" idx="12"/>
          </p:nvPr>
        </p:nvSpPr>
        <p:spPr/>
        <p:txBody>
          <a:bodyPr/>
          <a:lstStyle/>
          <a:p>
            <a:fld id="{330EA680-D336-4FF7-8B7A-9848BB0A1C32}" type="slidenum">
              <a:rPr lang="en-US" smtClean="0"/>
              <a:t>15</a:t>
            </a:fld>
            <a:endParaRPr lang="en-US"/>
          </a:p>
        </p:txBody>
      </p:sp>
      <p:pic>
        <p:nvPicPr>
          <p:cNvPr id="6" name="Picture 5" descr="A screenshot of a web page&#10;&#10;Description automatically generated">
            <a:extLst>
              <a:ext uri="{FF2B5EF4-FFF2-40B4-BE49-F238E27FC236}">
                <a16:creationId xmlns:a16="http://schemas.microsoft.com/office/drawing/2014/main" id="{39C8293D-AABB-9EFB-1517-6FEDC3CDDEC6}"/>
              </a:ext>
            </a:extLst>
          </p:cNvPr>
          <p:cNvPicPr>
            <a:picLocks noChangeAspect="1"/>
          </p:cNvPicPr>
          <p:nvPr/>
        </p:nvPicPr>
        <p:blipFill>
          <a:blip r:embed="rId3"/>
          <a:stretch>
            <a:fillRect/>
          </a:stretch>
        </p:blipFill>
        <p:spPr>
          <a:xfrm>
            <a:off x="723900" y="1447798"/>
            <a:ext cx="9973917" cy="4873490"/>
          </a:xfrm>
          <a:prstGeom prst="rect">
            <a:avLst/>
          </a:prstGeom>
        </p:spPr>
      </p:pic>
    </p:spTree>
    <p:extLst>
      <p:ext uri="{BB962C8B-B14F-4D97-AF65-F5344CB8AC3E}">
        <p14:creationId xmlns:p14="http://schemas.microsoft.com/office/powerpoint/2010/main" val="1448006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A60-44BB-4869-A135-04E2DB96C107}"/>
              </a:ext>
            </a:extLst>
          </p:cNvPr>
          <p:cNvSpPr>
            <a:spLocks noGrp="1"/>
          </p:cNvSpPr>
          <p:nvPr>
            <p:ph type="title"/>
          </p:nvPr>
        </p:nvSpPr>
        <p:spPr/>
        <p:txBody>
          <a:bodyPr/>
          <a:lstStyle/>
          <a:p>
            <a:r>
              <a:rPr lang="en-US">
                <a:cs typeface="Calibri Light"/>
              </a:rPr>
              <a:t>Vocabulary of git: Eight words</a:t>
            </a:r>
          </a:p>
        </p:txBody>
      </p:sp>
      <p:sp>
        <p:nvSpPr>
          <p:cNvPr id="3" name="Content Placeholder 2">
            <a:extLst>
              <a:ext uri="{FF2B5EF4-FFF2-40B4-BE49-F238E27FC236}">
                <a16:creationId xmlns:a16="http://schemas.microsoft.com/office/drawing/2014/main" id="{F69571F4-1864-AF15-5DF4-A1168CB8AFEB}"/>
              </a:ext>
            </a:extLst>
          </p:cNvPr>
          <p:cNvSpPr>
            <a:spLocks noGrp="1"/>
          </p:cNvSpPr>
          <p:nvPr>
            <p:ph idx="1"/>
          </p:nvPr>
        </p:nvSpPr>
        <p:spPr/>
        <p:txBody>
          <a:bodyPr vert="horz" lIns="91440" tIns="45720" rIns="91440" bIns="45720" rtlCol="0" anchor="t">
            <a:noAutofit/>
          </a:bodyPr>
          <a:lstStyle/>
          <a:p>
            <a:r>
              <a:rPr lang="en-US" sz="3200" b="1">
                <a:cs typeface="Calibri"/>
              </a:rPr>
              <a:t>Repo</a:t>
            </a:r>
          </a:p>
          <a:p>
            <a:r>
              <a:rPr lang="en-US" sz="3200" b="1">
                <a:solidFill>
                  <a:srgbClr val="00B050"/>
                </a:solidFill>
                <a:cs typeface="Calibri"/>
              </a:rPr>
              <a:t>Fork</a:t>
            </a:r>
          </a:p>
          <a:p>
            <a:r>
              <a:rPr lang="en-US" sz="3200">
                <a:latin typeface="Consolas"/>
                <a:cs typeface="Calibri"/>
              </a:rPr>
              <a:t>git </a:t>
            </a:r>
            <a:r>
              <a:rPr lang="en-US" sz="3200" b="1">
                <a:latin typeface="Consolas"/>
                <a:cs typeface="Calibri"/>
              </a:rPr>
              <a:t>clone</a:t>
            </a:r>
          </a:p>
          <a:p>
            <a:r>
              <a:rPr lang="en-US" sz="3200">
                <a:latin typeface="Consolas"/>
                <a:cs typeface="Calibri"/>
              </a:rPr>
              <a:t>git </a:t>
            </a:r>
            <a:r>
              <a:rPr lang="en-US" sz="3200" b="1">
                <a:latin typeface="Consolas"/>
                <a:cs typeface="Calibri"/>
              </a:rPr>
              <a:t>commit</a:t>
            </a:r>
          </a:p>
          <a:p>
            <a:pPr lvl="1"/>
            <a:r>
              <a:rPr lang="en-US" sz="3200">
                <a:latin typeface="Consolas"/>
                <a:cs typeface="Calibri"/>
              </a:rPr>
              <a:t>git </a:t>
            </a:r>
            <a:r>
              <a:rPr lang="en-US" sz="3200" b="1">
                <a:latin typeface="Consolas"/>
                <a:cs typeface="Calibri"/>
              </a:rPr>
              <a:t>status</a:t>
            </a:r>
          </a:p>
          <a:p>
            <a:pPr lvl="1"/>
            <a:r>
              <a:rPr lang="en-US" sz="3200">
                <a:latin typeface="Consolas"/>
                <a:cs typeface="Calibri"/>
              </a:rPr>
              <a:t>git </a:t>
            </a:r>
            <a:r>
              <a:rPr lang="en-US" sz="3200" b="1">
                <a:latin typeface="Consolas"/>
                <a:cs typeface="Calibri"/>
              </a:rPr>
              <a:t>diff</a:t>
            </a:r>
          </a:p>
          <a:p>
            <a:r>
              <a:rPr lang="en-US" sz="3200">
                <a:latin typeface="Consolas"/>
                <a:cs typeface="Calibri"/>
              </a:rPr>
              <a:t>git </a:t>
            </a:r>
            <a:r>
              <a:rPr lang="en-US" sz="3200" b="1">
                <a:latin typeface="Consolas"/>
                <a:cs typeface="Calibri"/>
              </a:rPr>
              <a:t>push</a:t>
            </a:r>
          </a:p>
          <a:p>
            <a:r>
              <a:rPr lang="en-US" sz="3200" b="1">
                <a:cs typeface="Calibri"/>
              </a:rPr>
              <a:t>Pull Request</a:t>
            </a:r>
            <a:r>
              <a:rPr lang="en-US" sz="3200">
                <a:cs typeface="Calibri"/>
              </a:rPr>
              <a:t> (</a:t>
            </a:r>
            <a:r>
              <a:rPr lang="en-US" sz="3200" b="1">
                <a:cs typeface="Calibri"/>
              </a:rPr>
              <a:t>PR</a:t>
            </a:r>
            <a:r>
              <a:rPr lang="en-US" sz="3200">
                <a:cs typeface="Calibri"/>
              </a:rPr>
              <a:t>): Very Prestigious. Resume worthy</a:t>
            </a:r>
          </a:p>
        </p:txBody>
      </p:sp>
      <p:sp>
        <p:nvSpPr>
          <p:cNvPr id="4" name="Footer Placeholder 3">
            <a:extLst>
              <a:ext uri="{FF2B5EF4-FFF2-40B4-BE49-F238E27FC236}">
                <a16:creationId xmlns:a16="http://schemas.microsoft.com/office/drawing/2014/main" id="{57D05F8C-7799-89F0-6E0F-D9A3925F5E3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A7091E75-CCF2-6FE3-FDD9-7F40E4732DAC}"/>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4204282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8F70-C358-39F3-7382-73AE53169BB4}"/>
              </a:ext>
            </a:extLst>
          </p:cNvPr>
          <p:cNvSpPr>
            <a:spLocks noGrp="1"/>
          </p:cNvSpPr>
          <p:nvPr>
            <p:ph type="title"/>
          </p:nvPr>
        </p:nvSpPr>
        <p:spPr/>
        <p:txBody>
          <a:bodyPr/>
          <a:lstStyle/>
          <a:p>
            <a:r>
              <a:rPr lang="en-US">
                <a:ea typeface="Calibri Light"/>
                <a:cs typeface="Calibri Light"/>
              </a:rPr>
              <a:t>What happens when you click on "fork?"</a:t>
            </a:r>
          </a:p>
        </p:txBody>
      </p:sp>
      <p:sp>
        <p:nvSpPr>
          <p:cNvPr id="3" name="Content Placeholder 2">
            <a:extLst>
              <a:ext uri="{FF2B5EF4-FFF2-40B4-BE49-F238E27FC236}">
                <a16:creationId xmlns:a16="http://schemas.microsoft.com/office/drawing/2014/main" id="{DBDFCF1B-2F69-ED64-DE72-8D1359B48176}"/>
              </a:ext>
            </a:extLst>
          </p:cNvPr>
          <p:cNvSpPr>
            <a:spLocks noGrp="1"/>
          </p:cNvSpPr>
          <p:nvPr>
            <p:ph idx="1"/>
          </p:nvPr>
        </p:nvSpPr>
        <p:spPr/>
        <p:txBody>
          <a:bodyPr vert="horz" lIns="91440" tIns="45720" rIns="91440" bIns="45720" rtlCol="0" anchor="t">
            <a:normAutofit/>
          </a:bodyPr>
          <a:lstStyle/>
          <a:p>
            <a:endParaRPr lang="en-US">
              <a:ea typeface="Calibri"/>
              <a:cs typeface="Calibri"/>
            </a:endParaRPr>
          </a:p>
        </p:txBody>
      </p:sp>
      <p:sp>
        <p:nvSpPr>
          <p:cNvPr id="4" name="Footer Placeholder 3">
            <a:extLst>
              <a:ext uri="{FF2B5EF4-FFF2-40B4-BE49-F238E27FC236}">
                <a16:creationId xmlns:a16="http://schemas.microsoft.com/office/drawing/2014/main" id="{4303430B-F235-FE5F-7ECF-34B868CBDCB8}"/>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E81444D3-B89D-648D-DBAC-2FD2BB10D7B8}"/>
              </a:ext>
            </a:extLst>
          </p:cNvPr>
          <p:cNvSpPr>
            <a:spLocks noGrp="1"/>
          </p:cNvSpPr>
          <p:nvPr>
            <p:ph type="sldNum" sz="quarter" idx="12"/>
          </p:nvPr>
        </p:nvSpPr>
        <p:spPr/>
        <p:txBody>
          <a:bodyPr/>
          <a:lstStyle/>
          <a:p>
            <a:fld id="{330EA680-D336-4FF7-8B7A-9848BB0A1C32}" type="slidenum">
              <a:rPr lang="en-US" smtClean="0"/>
              <a:t>17</a:t>
            </a:fld>
            <a:endParaRPr lang="en-US"/>
          </a:p>
        </p:txBody>
      </p:sp>
      <p:pic>
        <p:nvPicPr>
          <p:cNvPr id="7" name="Content Placeholder 8" descr="A screenshot of a computer&#10;&#10;Description automatically generated">
            <a:extLst>
              <a:ext uri="{FF2B5EF4-FFF2-40B4-BE49-F238E27FC236}">
                <a16:creationId xmlns:a16="http://schemas.microsoft.com/office/drawing/2014/main" id="{8D2AF783-C0AA-84ED-F0F5-783D3F6C5BC4}"/>
              </a:ext>
            </a:extLst>
          </p:cNvPr>
          <p:cNvPicPr>
            <a:picLocks noChangeAspect="1"/>
          </p:cNvPicPr>
          <p:nvPr/>
        </p:nvPicPr>
        <p:blipFill>
          <a:blip r:embed="rId2"/>
          <a:stretch>
            <a:fillRect/>
          </a:stretch>
        </p:blipFill>
        <p:spPr>
          <a:xfrm>
            <a:off x="838200" y="3079493"/>
            <a:ext cx="10515600" cy="2447451"/>
          </a:xfrm>
          <a:prstGeom prst="rect">
            <a:avLst/>
          </a:prstGeom>
        </p:spPr>
      </p:pic>
    </p:spTree>
    <p:extLst>
      <p:ext uri="{BB962C8B-B14F-4D97-AF65-F5344CB8AC3E}">
        <p14:creationId xmlns:p14="http://schemas.microsoft.com/office/powerpoint/2010/main" val="2843108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login form&#10;&#10;Description automatically generated">
            <a:extLst>
              <a:ext uri="{FF2B5EF4-FFF2-40B4-BE49-F238E27FC236}">
                <a16:creationId xmlns:a16="http://schemas.microsoft.com/office/drawing/2014/main" id="{FAF2D3B0-7B0A-B59A-5AB2-97CB8737B4BA}"/>
              </a:ext>
            </a:extLst>
          </p:cNvPr>
          <p:cNvPicPr>
            <a:picLocks noChangeAspect="1"/>
          </p:cNvPicPr>
          <p:nvPr/>
        </p:nvPicPr>
        <p:blipFill>
          <a:blip r:embed="rId2"/>
          <a:stretch>
            <a:fillRect/>
          </a:stretch>
        </p:blipFill>
        <p:spPr>
          <a:xfrm>
            <a:off x="5713862" y="548557"/>
            <a:ext cx="5552363" cy="5533423"/>
          </a:xfrm>
          <a:prstGeom prst="rect">
            <a:avLst/>
          </a:prstGeom>
        </p:spPr>
      </p:pic>
      <p:sp>
        <p:nvSpPr>
          <p:cNvPr id="2" name="Title 1">
            <a:extLst>
              <a:ext uri="{FF2B5EF4-FFF2-40B4-BE49-F238E27FC236}">
                <a16:creationId xmlns:a16="http://schemas.microsoft.com/office/drawing/2014/main" id="{7B2EF97E-8019-A7EE-1C4C-55076548B40C}"/>
              </a:ext>
            </a:extLst>
          </p:cNvPr>
          <p:cNvSpPr>
            <a:spLocks noGrp="1"/>
          </p:cNvSpPr>
          <p:nvPr>
            <p:ph type="title"/>
          </p:nvPr>
        </p:nvSpPr>
        <p:spPr>
          <a:xfrm>
            <a:off x="838200" y="365125"/>
            <a:ext cx="7500258" cy="1347334"/>
          </a:xfrm>
        </p:spPr>
        <p:txBody>
          <a:bodyPr/>
          <a:lstStyle/>
          <a:p>
            <a:r>
              <a:rPr lang="en-US">
                <a:ea typeface="Calibri Light"/>
                <a:cs typeface="Calibri Light"/>
              </a:rPr>
              <a:t>Time to make a GitHub login!</a:t>
            </a:r>
            <a:endParaRPr lang="en-US"/>
          </a:p>
        </p:txBody>
      </p:sp>
      <p:sp>
        <p:nvSpPr>
          <p:cNvPr id="3" name="Content Placeholder 2">
            <a:extLst>
              <a:ext uri="{FF2B5EF4-FFF2-40B4-BE49-F238E27FC236}">
                <a16:creationId xmlns:a16="http://schemas.microsoft.com/office/drawing/2014/main" id="{A3AF6ADA-357E-8CBE-7BEA-D00961960FF6}"/>
              </a:ext>
            </a:extLst>
          </p:cNvPr>
          <p:cNvSpPr>
            <a:spLocks noGrp="1"/>
          </p:cNvSpPr>
          <p:nvPr>
            <p:ph idx="1"/>
          </p:nvPr>
        </p:nvSpPr>
        <p:spPr>
          <a:xfrm>
            <a:off x="838200" y="1825625"/>
            <a:ext cx="5718413" cy="4351338"/>
          </a:xfrm>
        </p:spPr>
        <p:txBody>
          <a:bodyPr vert="horz" lIns="91440" tIns="45720" rIns="91440" bIns="45720" rtlCol="0" anchor="t">
            <a:normAutofit/>
          </a:bodyPr>
          <a:lstStyle/>
          <a:p>
            <a:r>
              <a:rPr lang="en-US" sz="3600">
                <a:ea typeface="Calibri"/>
                <a:cs typeface="Calibri"/>
              </a:rPr>
              <a:t>Best practices for choosing a Git name:</a:t>
            </a:r>
          </a:p>
          <a:p>
            <a:pPr marL="914400" lvl="1" indent="-457200">
              <a:buAutoNum type="arabicPeriod"/>
            </a:pPr>
            <a:r>
              <a:rPr lang="en-US" sz="3200">
                <a:ea typeface="Calibri"/>
                <a:cs typeface="Calibri"/>
              </a:rPr>
              <a:t>Professional</a:t>
            </a:r>
          </a:p>
          <a:p>
            <a:pPr marL="1371600" lvl="2" indent="-457200"/>
            <a:r>
              <a:rPr lang="en-US" sz="2800">
                <a:ea typeface="Calibri"/>
                <a:cs typeface="Calibri"/>
              </a:rPr>
              <a:t>First initials plus last name</a:t>
            </a:r>
          </a:p>
          <a:p>
            <a:pPr marL="914400" lvl="1" indent="-457200">
              <a:buAutoNum type="arabicPeriod"/>
            </a:pPr>
            <a:r>
              <a:rPr lang="en-US" sz="3200">
                <a:ea typeface="Calibri"/>
                <a:cs typeface="Calibri"/>
              </a:rPr>
              <a:t>Fun!</a:t>
            </a:r>
          </a:p>
          <a:p>
            <a:pPr marL="1371600" lvl="2" indent="-457200"/>
            <a:r>
              <a:rPr lang="en-US" sz="2800">
                <a:ea typeface="Calibri"/>
                <a:cs typeface="Calibri"/>
              </a:rPr>
              <a:t>Easy to remember</a:t>
            </a:r>
          </a:p>
          <a:p>
            <a:pPr marL="1371600" lvl="2" indent="-457200"/>
            <a:r>
              <a:rPr lang="en-US" sz="2800">
                <a:ea typeface="Calibri"/>
                <a:cs typeface="Calibri"/>
              </a:rPr>
              <a:t>Individual to you</a:t>
            </a:r>
            <a:endParaRPr lang="en-US" sz="2800">
              <a:cs typeface="Calibri" panose="020F0502020204030204"/>
            </a:endParaRPr>
          </a:p>
          <a:p>
            <a:pPr marL="1371600" lvl="2" indent="-457200"/>
            <a:r>
              <a:rPr lang="en-US" sz="2800">
                <a:cs typeface="Calibri" panose="020F0502020204030204"/>
              </a:rPr>
              <a:t>Techy or gamer style</a:t>
            </a:r>
          </a:p>
          <a:p>
            <a:pPr lvl="1"/>
            <a:endParaRPr lang="en-US">
              <a:cs typeface="Calibri"/>
            </a:endParaRPr>
          </a:p>
        </p:txBody>
      </p:sp>
      <p:sp>
        <p:nvSpPr>
          <p:cNvPr id="4" name="Footer Placeholder 3">
            <a:extLst>
              <a:ext uri="{FF2B5EF4-FFF2-40B4-BE49-F238E27FC236}">
                <a16:creationId xmlns:a16="http://schemas.microsoft.com/office/drawing/2014/main" id="{E9E1BCD9-A237-0962-0596-9E8901FFB3FD}"/>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ED71C93C-4A0C-FAE7-5CD0-48EB2FFD0757}"/>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266887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8F70-C358-39F3-7382-73AE53169BB4}"/>
              </a:ext>
            </a:extLst>
          </p:cNvPr>
          <p:cNvSpPr>
            <a:spLocks noGrp="1"/>
          </p:cNvSpPr>
          <p:nvPr>
            <p:ph type="title"/>
          </p:nvPr>
        </p:nvSpPr>
        <p:spPr/>
        <p:txBody>
          <a:bodyPr/>
          <a:lstStyle/>
          <a:p>
            <a:r>
              <a:rPr lang="en-US">
                <a:ea typeface="Calibri Light"/>
                <a:cs typeface="Calibri Light"/>
              </a:rPr>
              <a:t>Let's try this again- NOW what happens when you click "fork"?</a:t>
            </a:r>
            <a:endParaRPr lang="en-US"/>
          </a:p>
        </p:txBody>
      </p:sp>
      <p:sp>
        <p:nvSpPr>
          <p:cNvPr id="4" name="Footer Placeholder 3">
            <a:extLst>
              <a:ext uri="{FF2B5EF4-FFF2-40B4-BE49-F238E27FC236}">
                <a16:creationId xmlns:a16="http://schemas.microsoft.com/office/drawing/2014/main" id="{4303430B-F235-FE5F-7ECF-34B868CBDCB8}"/>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E81444D3-B89D-648D-DBAC-2FD2BB10D7B8}"/>
              </a:ext>
            </a:extLst>
          </p:cNvPr>
          <p:cNvSpPr>
            <a:spLocks noGrp="1"/>
          </p:cNvSpPr>
          <p:nvPr>
            <p:ph type="sldNum" sz="quarter" idx="12"/>
          </p:nvPr>
        </p:nvSpPr>
        <p:spPr/>
        <p:txBody>
          <a:bodyPr/>
          <a:lstStyle/>
          <a:p>
            <a:fld id="{330EA680-D336-4FF7-8B7A-9848BB0A1C32}" type="slidenum">
              <a:rPr lang="en-US" smtClean="0"/>
              <a:t>19</a:t>
            </a:fld>
            <a:endParaRPr lang="en-US"/>
          </a:p>
        </p:txBody>
      </p:sp>
      <p:pic>
        <p:nvPicPr>
          <p:cNvPr id="7" name="Content Placeholder 8" descr="A screenshot of a computer&#10;&#10;Description automatically generated">
            <a:extLst>
              <a:ext uri="{FF2B5EF4-FFF2-40B4-BE49-F238E27FC236}">
                <a16:creationId xmlns:a16="http://schemas.microsoft.com/office/drawing/2014/main" id="{8D2AF783-C0AA-84ED-F0F5-783D3F6C5BC4}"/>
              </a:ext>
            </a:extLst>
          </p:cNvPr>
          <p:cNvPicPr>
            <a:picLocks noChangeAspect="1"/>
          </p:cNvPicPr>
          <p:nvPr/>
        </p:nvPicPr>
        <p:blipFill>
          <a:blip r:embed="rId3"/>
          <a:stretch>
            <a:fillRect/>
          </a:stretch>
        </p:blipFill>
        <p:spPr>
          <a:xfrm>
            <a:off x="531125" y="2317493"/>
            <a:ext cx="10822674" cy="2515689"/>
          </a:xfrm>
          <a:prstGeom prst="rect">
            <a:avLst/>
          </a:prstGeom>
        </p:spPr>
      </p:pic>
    </p:spTree>
    <p:extLst>
      <p:ext uri="{BB962C8B-B14F-4D97-AF65-F5344CB8AC3E}">
        <p14:creationId xmlns:p14="http://schemas.microsoft.com/office/powerpoint/2010/main" val="181700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map of the world with points and lines&#10;&#10;Description automatically generated">
            <a:extLst>
              <a:ext uri="{FF2B5EF4-FFF2-40B4-BE49-F238E27FC236}">
                <a16:creationId xmlns:a16="http://schemas.microsoft.com/office/drawing/2014/main" id="{21D54D56-DD4D-88BA-7251-C80F59D224C0}"/>
              </a:ext>
            </a:extLst>
          </p:cNvPr>
          <p:cNvPicPr>
            <a:picLocks noChangeAspect="1"/>
          </p:cNvPicPr>
          <p:nvPr/>
        </p:nvPicPr>
        <p:blipFill rotWithShape="1">
          <a:blip r:embed="rId2"/>
          <a:srcRect l="9538" r="18462" b="-1"/>
          <a:stretch/>
        </p:blipFill>
        <p:spPr>
          <a:xfrm>
            <a:off x="20" y="-22"/>
            <a:ext cx="12191977" cy="6858022"/>
          </a:xfrm>
          <a:prstGeom prst="rect">
            <a:avLst/>
          </a:prstGeom>
        </p:spPr>
      </p:pic>
      <p:sp>
        <p:nvSpPr>
          <p:cNvPr id="14" name="Rectangle 1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550B1-8E1F-19C7-EFF3-676605CC13BD}"/>
              </a:ext>
            </a:extLst>
          </p:cNvPr>
          <p:cNvSpPr>
            <a:spLocks noGrp="1"/>
          </p:cNvSpPr>
          <p:nvPr>
            <p:ph type="title"/>
          </p:nvPr>
        </p:nvSpPr>
        <p:spPr>
          <a:xfrm>
            <a:off x="643466" y="643467"/>
            <a:ext cx="10912615" cy="3569242"/>
          </a:xfrm>
        </p:spPr>
        <p:txBody>
          <a:bodyPr vert="horz" lIns="91440" tIns="45720" rIns="91440" bIns="45720" rtlCol="0" anchor="t">
            <a:normAutofit/>
          </a:bodyPr>
          <a:lstStyle/>
          <a:p>
            <a:r>
              <a:rPr lang="en-US" sz="5200">
                <a:solidFill>
                  <a:srgbClr val="FFFFFF"/>
                </a:solidFill>
              </a:rPr>
              <a:t>Massive Freedom Software </a:t>
            </a:r>
            <a:r>
              <a:rPr lang="en-US" sz="5200" dirty="0">
                <a:solidFill>
                  <a:srgbClr val="FFFFFF"/>
                </a:solidFill>
              </a:rPr>
              <a:t>World</a:t>
            </a:r>
            <a:br>
              <a:rPr lang="en-US" sz="5200" dirty="0">
                <a:solidFill>
                  <a:srgbClr val="FFFFFF"/>
                </a:solidFill>
              </a:rPr>
            </a:br>
            <a:r>
              <a:rPr lang="en-US" sz="5200" dirty="0">
                <a:solidFill>
                  <a:srgbClr val="FFFFFF"/>
                </a:solidFill>
                <a:cs typeface="Calibri Light"/>
              </a:rPr>
              <a:t>Let us work together</a:t>
            </a:r>
          </a:p>
        </p:txBody>
      </p:sp>
      <p:sp>
        <p:nvSpPr>
          <p:cNvPr id="3" name="Text Placeholder 2">
            <a:extLst>
              <a:ext uri="{FF2B5EF4-FFF2-40B4-BE49-F238E27FC236}">
                <a16:creationId xmlns:a16="http://schemas.microsoft.com/office/drawing/2014/main" id="{FD770225-2E64-BDEF-2454-A941625ADADB}"/>
              </a:ext>
            </a:extLst>
          </p:cNvPr>
          <p:cNvSpPr>
            <a:spLocks noGrp="1"/>
          </p:cNvSpPr>
          <p:nvPr>
            <p:ph type="body" idx="1"/>
          </p:nvPr>
        </p:nvSpPr>
        <p:spPr>
          <a:xfrm>
            <a:off x="241299" y="5609370"/>
            <a:ext cx="11395800" cy="1578054"/>
          </a:xfrm>
        </p:spPr>
        <p:txBody>
          <a:bodyPr vert="horz" lIns="91440" tIns="45720" rIns="91440" bIns="45720" rtlCol="0" anchor="b">
            <a:noAutofit/>
          </a:bodyPr>
          <a:lstStyle/>
          <a:p>
            <a:r>
              <a:rPr lang="en-US" sz="2000">
                <a:solidFill>
                  <a:schemeClr val="bg1"/>
                </a:solidFill>
                <a:cs typeface="Calibri"/>
              </a:rPr>
              <a:t>GitHub: Thousands of projects for biology and medicine</a:t>
            </a:r>
          </a:p>
          <a:p>
            <a:pPr marL="285750" indent="-285750">
              <a:buFont typeface="Arial"/>
              <a:buChar char="•"/>
            </a:pPr>
            <a:r>
              <a:rPr lang="en-US" sz="2000">
                <a:solidFill>
                  <a:schemeClr val="bg1"/>
                </a:solidFill>
                <a:cs typeface="Calibri"/>
              </a:rPr>
              <a:t>Statistics</a:t>
            </a:r>
          </a:p>
          <a:p>
            <a:pPr marL="285750" indent="-285750">
              <a:buFont typeface="Arial"/>
              <a:buChar char="•"/>
            </a:pPr>
            <a:r>
              <a:rPr lang="en-US" sz="2000">
                <a:solidFill>
                  <a:schemeClr val="bg1"/>
                </a:solidFill>
                <a:cs typeface="Calibri"/>
              </a:rPr>
              <a:t>Visualization</a:t>
            </a:r>
          </a:p>
          <a:p>
            <a:pPr marL="285750" indent="-285750">
              <a:buFont typeface="Arial"/>
              <a:buChar char="•"/>
            </a:pPr>
            <a:r>
              <a:rPr lang="en-US" sz="2000">
                <a:solidFill>
                  <a:schemeClr val="bg1"/>
                </a:solidFill>
                <a:cs typeface="Calibri"/>
              </a:rPr>
              <a:t>Machine Learning techniques</a:t>
            </a:r>
          </a:p>
          <a:p>
            <a:pPr marL="285750" indent="-285750">
              <a:buFont typeface="Arial"/>
              <a:buChar char="•"/>
            </a:pPr>
            <a:r>
              <a:rPr lang="en-US" sz="2000">
                <a:solidFill>
                  <a:schemeClr val="bg1"/>
                </a:solidFill>
                <a:cs typeface="Calibri"/>
              </a:rPr>
              <a:t>Our OMICS class</a:t>
            </a:r>
          </a:p>
          <a:p>
            <a:endParaRPr lang="en-US" sz="2800">
              <a:solidFill>
                <a:schemeClr val="bg1"/>
              </a:solidFill>
              <a:cs typeface="Calibri"/>
            </a:endParaRPr>
          </a:p>
        </p:txBody>
      </p:sp>
      <p:sp>
        <p:nvSpPr>
          <p:cNvPr id="4" name="Footer Placeholder 3">
            <a:extLst>
              <a:ext uri="{FF2B5EF4-FFF2-40B4-BE49-F238E27FC236}">
                <a16:creationId xmlns:a16="http://schemas.microsoft.com/office/drawing/2014/main" id="{5721AA30-CC15-11A3-3F00-75AD0CBC51F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DV Klopfenstein, PhD, Summer 2023</a:t>
            </a:r>
          </a:p>
        </p:txBody>
      </p:sp>
      <p:sp>
        <p:nvSpPr>
          <p:cNvPr id="16" name="Rectangle 1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AB89B5A-8337-F758-8252-196051AA16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30EA680-D336-4FF7-8B7A-9848BB0A1C32}" type="slidenum">
              <a:rPr lang="en-US">
                <a:solidFill>
                  <a:srgbClr val="FFFFFF"/>
                </a:solidFill>
                <a:latin typeface="Calibri" panose="020F0502020204030204"/>
              </a:rPr>
              <a:pPr>
                <a:spcAft>
                  <a:spcPts val="600"/>
                </a:spcAft>
                <a:defRPr/>
              </a:pPr>
              <a:t>2</a:t>
            </a:fld>
            <a:endParaRPr lang="en-US">
              <a:solidFill>
                <a:srgbClr val="FFFFFF"/>
              </a:solidFill>
              <a:latin typeface="Calibri" panose="020F0502020204030204"/>
            </a:endParaRPr>
          </a:p>
        </p:txBody>
      </p:sp>
    </p:spTree>
    <p:extLst>
      <p:ext uri="{BB962C8B-B14F-4D97-AF65-F5344CB8AC3E}">
        <p14:creationId xmlns:p14="http://schemas.microsoft.com/office/powerpoint/2010/main" val="3100667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3AB15-808B-525F-82EF-27DB78F894BB}"/>
              </a:ext>
            </a:extLst>
          </p:cNvPr>
          <p:cNvSpPr>
            <a:spLocks noGrp="1"/>
          </p:cNvSpPr>
          <p:nvPr>
            <p:ph type="title"/>
          </p:nvPr>
        </p:nvSpPr>
        <p:spPr/>
        <p:txBody>
          <a:bodyPr/>
          <a:lstStyle/>
          <a:p>
            <a:r>
              <a:rPr lang="en-US">
                <a:cs typeface="Calibri Light"/>
              </a:rPr>
              <a:t>Fork</a:t>
            </a:r>
            <a:endParaRPr lang="en-US"/>
          </a:p>
        </p:txBody>
      </p:sp>
      <p:sp>
        <p:nvSpPr>
          <p:cNvPr id="3" name="Footer Placeholder 2">
            <a:extLst>
              <a:ext uri="{FF2B5EF4-FFF2-40B4-BE49-F238E27FC236}">
                <a16:creationId xmlns:a16="http://schemas.microsoft.com/office/drawing/2014/main" id="{C6B9B346-84EA-B399-AEC1-C800C98E2EE9}"/>
              </a:ext>
            </a:extLst>
          </p:cNvPr>
          <p:cNvSpPr>
            <a:spLocks noGrp="1"/>
          </p:cNvSpPr>
          <p:nvPr>
            <p:ph type="ftr" sz="quarter" idx="11"/>
          </p:nvPr>
        </p:nvSpPr>
        <p:spPr/>
        <p:txBody>
          <a:bodyPr/>
          <a:lstStyle/>
          <a:p>
            <a:r>
              <a:rPr lang="en-US"/>
              <a:t>DV Klopfenstein, PhD, Summer 2023</a:t>
            </a:r>
          </a:p>
        </p:txBody>
      </p:sp>
      <p:sp>
        <p:nvSpPr>
          <p:cNvPr id="4" name="Slide Number Placeholder 3">
            <a:extLst>
              <a:ext uri="{FF2B5EF4-FFF2-40B4-BE49-F238E27FC236}">
                <a16:creationId xmlns:a16="http://schemas.microsoft.com/office/drawing/2014/main" id="{8998D41B-FAB5-03D7-F787-24B72F0A1FC1}"/>
              </a:ext>
            </a:extLst>
          </p:cNvPr>
          <p:cNvSpPr>
            <a:spLocks noGrp="1"/>
          </p:cNvSpPr>
          <p:nvPr>
            <p:ph type="sldNum" sz="quarter" idx="12"/>
          </p:nvPr>
        </p:nvSpPr>
        <p:spPr/>
        <p:txBody>
          <a:bodyPr/>
          <a:lstStyle/>
          <a:p>
            <a:fld id="{330EA680-D336-4FF7-8B7A-9848BB0A1C32}" type="slidenum">
              <a:rPr lang="en-US" smtClean="0"/>
              <a:t>20</a:t>
            </a:fld>
            <a:endParaRPr lang="en-US"/>
          </a:p>
        </p:txBody>
      </p:sp>
      <p:pic>
        <p:nvPicPr>
          <p:cNvPr id="5" name="Picture 4" descr="A black and white image of a fork&#10;&#10;Description automatically generated">
            <a:extLst>
              <a:ext uri="{FF2B5EF4-FFF2-40B4-BE49-F238E27FC236}">
                <a16:creationId xmlns:a16="http://schemas.microsoft.com/office/drawing/2014/main" id="{AB893E43-C106-1CE4-6BF0-23A054CED32E}"/>
              </a:ext>
            </a:extLst>
          </p:cNvPr>
          <p:cNvPicPr>
            <a:picLocks noChangeAspect="1"/>
          </p:cNvPicPr>
          <p:nvPr/>
        </p:nvPicPr>
        <p:blipFill>
          <a:blip r:embed="rId2"/>
          <a:stretch>
            <a:fillRect/>
          </a:stretch>
        </p:blipFill>
        <p:spPr>
          <a:xfrm>
            <a:off x="2813353" y="676606"/>
            <a:ext cx="6480627" cy="5117742"/>
          </a:xfrm>
          <a:prstGeom prst="rect">
            <a:avLst/>
          </a:prstGeom>
        </p:spPr>
      </p:pic>
    </p:spTree>
    <p:extLst>
      <p:ext uri="{BB962C8B-B14F-4D97-AF65-F5344CB8AC3E}">
        <p14:creationId xmlns:p14="http://schemas.microsoft.com/office/powerpoint/2010/main" val="86397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5A7C-E1EC-5294-4573-D01F1EB935CC}"/>
              </a:ext>
            </a:extLst>
          </p:cNvPr>
          <p:cNvSpPr>
            <a:spLocks noGrp="1"/>
          </p:cNvSpPr>
          <p:nvPr>
            <p:ph type="title"/>
          </p:nvPr>
        </p:nvSpPr>
        <p:spPr/>
        <p:txBody>
          <a:bodyPr/>
          <a:lstStyle/>
          <a:p>
            <a:r>
              <a:rPr lang="en-US">
                <a:cs typeface="Calibri Light"/>
              </a:rPr>
              <a:t>Zero Forks = 0 tines on the fork</a:t>
            </a:r>
            <a:endParaRPr lang="en-US"/>
          </a:p>
        </p:txBody>
      </p:sp>
      <p:sp>
        <p:nvSpPr>
          <p:cNvPr id="3" name="Footer Placeholder 2">
            <a:extLst>
              <a:ext uri="{FF2B5EF4-FFF2-40B4-BE49-F238E27FC236}">
                <a16:creationId xmlns:a16="http://schemas.microsoft.com/office/drawing/2014/main" id="{1100DD36-90AA-7DD8-BEFF-6BBEEC6C395F}"/>
              </a:ext>
            </a:extLst>
          </p:cNvPr>
          <p:cNvSpPr>
            <a:spLocks noGrp="1"/>
          </p:cNvSpPr>
          <p:nvPr>
            <p:ph type="ftr" sz="quarter" idx="11"/>
          </p:nvPr>
        </p:nvSpPr>
        <p:spPr/>
        <p:txBody>
          <a:bodyPr/>
          <a:lstStyle/>
          <a:p>
            <a:r>
              <a:rPr lang="en-US"/>
              <a:t>DV Klopfenstein, PhD, Summer 2023</a:t>
            </a:r>
          </a:p>
        </p:txBody>
      </p:sp>
      <p:sp>
        <p:nvSpPr>
          <p:cNvPr id="4" name="Slide Number Placeholder 3">
            <a:extLst>
              <a:ext uri="{FF2B5EF4-FFF2-40B4-BE49-F238E27FC236}">
                <a16:creationId xmlns:a16="http://schemas.microsoft.com/office/drawing/2014/main" id="{82C21B82-1A56-5991-5223-78A81F4D8584}"/>
              </a:ext>
            </a:extLst>
          </p:cNvPr>
          <p:cNvSpPr>
            <a:spLocks noGrp="1"/>
          </p:cNvSpPr>
          <p:nvPr>
            <p:ph type="sldNum" sz="quarter" idx="12"/>
          </p:nvPr>
        </p:nvSpPr>
        <p:spPr/>
        <p:txBody>
          <a:bodyPr/>
          <a:lstStyle/>
          <a:p>
            <a:fld id="{330EA680-D336-4FF7-8B7A-9848BB0A1C32}" type="slidenum">
              <a:rPr lang="en-US" smtClean="0"/>
              <a:t>21</a:t>
            </a:fld>
            <a:endParaRPr lang="en-US"/>
          </a:p>
        </p:txBody>
      </p:sp>
      <p:pic>
        <p:nvPicPr>
          <p:cNvPr id="5" name="Picture 4" descr="A black and white logo&#10;&#10;Description automatically generated">
            <a:extLst>
              <a:ext uri="{FF2B5EF4-FFF2-40B4-BE49-F238E27FC236}">
                <a16:creationId xmlns:a16="http://schemas.microsoft.com/office/drawing/2014/main" id="{2B3E7767-C886-CD0D-7983-3BC6EBA01B6B}"/>
              </a:ext>
            </a:extLst>
          </p:cNvPr>
          <p:cNvPicPr>
            <a:picLocks noChangeAspect="1"/>
          </p:cNvPicPr>
          <p:nvPr/>
        </p:nvPicPr>
        <p:blipFill>
          <a:blip r:embed="rId2"/>
          <a:stretch>
            <a:fillRect/>
          </a:stretch>
        </p:blipFill>
        <p:spPr>
          <a:xfrm>
            <a:off x="1997636" y="1268289"/>
            <a:ext cx="7442200" cy="4463365"/>
          </a:xfrm>
          <a:prstGeom prst="rect">
            <a:avLst/>
          </a:prstGeom>
        </p:spPr>
      </p:pic>
    </p:spTree>
    <p:extLst>
      <p:ext uri="{BB962C8B-B14F-4D97-AF65-F5344CB8AC3E}">
        <p14:creationId xmlns:p14="http://schemas.microsoft.com/office/powerpoint/2010/main" val="1914358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0E83-49BE-B496-9946-0C2476BEAC4D}"/>
              </a:ext>
            </a:extLst>
          </p:cNvPr>
          <p:cNvSpPr>
            <a:spLocks noGrp="1"/>
          </p:cNvSpPr>
          <p:nvPr>
            <p:ph type="title"/>
          </p:nvPr>
        </p:nvSpPr>
        <p:spPr/>
        <p:txBody>
          <a:bodyPr/>
          <a:lstStyle/>
          <a:p>
            <a:r>
              <a:rPr lang="en-US">
                <a:cs typeface="Calibri Light"/>
              </a:rPr>
              <a:t>Make a fork (copy)</a:t>
            </a:r>
            <a:endParaRPr lang="en-US"/>
          </a:p>
        </p:txBody>
      </p:sp>
      <p:sp>
        <p:nvSpPr>
          <p:cNvPr id="4" name="Footer Placeholder 3">
            <a:extLst>
              <a:ext uri="{FF2B5EF4-FFF2-40B4-BE49-F238E27FC236}">
                <a16:creationId xmlns:a16="http://schemas.microsoft.com/office/drawing/2014/main" id="{B8CEB491-3678-5527-78E5-E3FBC9BCA66A}"/>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0BE77804-8523-E016-9946-E9E1F549A90F}"/>
              </a:ext>
            </a:extLst>
          </p:cNvPr>
          <p:cNvSpPr>
            <a:spLocks noGrp="1"/>
          </p:cNvSpPr>
          <p:nvPr>
            <p:ph type="sldNum" sz="quarter" idx="12"/>
          </p:nvPr>
        </p:nvSpPr>
        <p:spPr/>
        <p:txBody>
          <a:bodyPr/>
          <a:lstStyle/>
          <a:p>
            <a:fld id="{330EA680-D336-4FF7-8B7A-9848BB0A1C32}" type="slidenum">
              <a:rPr lang="en-US" smtClean="0"/>
              <a:t>22</a:t>
            </a:fld>
            <a:endParaRPr lang="en-US"/>
          </a:p>
        </p:txBody>
      </p:sp>
      <p:pic>
        <p:nvPicPr>
          <p:cNvPr id="9" name="Content Placeholder 8" descr="A screenshot of a computer&#10;&#10;Description automatically generated">
            <a:extLst>
              <a:ext uri="{FF2B5EF4-FFF2-40B4-BE49-F238E27FC236}">
                <a16:creationId xmlns:a16="http://schemas.microsoft.com/office/drawing/2014/main" id="{F1433A33-202E-7730-45B3-7623693BD9E1}"/>
              </a:ext>
            </a:extLst>
          </p:cNvPr>
          <p:cNvPicPr>
            <a:picLocks noGrp="1" noChangeAspect="1"/>
          </p:cNvPicPr>
          <p:nvPr>
            <p:ph idx="1"/>
          </p:nvPr>
        </p:nvPicPr>
        <p:blipFill>
          <a:blip r:embed="rId3"/>
          <a:stretch>
            <a:fillRect/>
          </a:stretch>
        </p:blipFill>
        <p:spPr>
          <a:xfrm>
            <a:off x="838200" y="3079493"/>
            <a:ext cx="10515600" cy="2447451"/>
          </a:xfrm>
        </p:spPr>
      </p:pic>
      <p:sp>
        <p:nvSpPr>
          <p:cNvPr id="3" name="TextBox 2">
            <a:extLst>
              <a:ext uri="{FF2B5EF4-FFF2-40B4-BE49-F238E27FC236}">
                <a16:creationId xmlns:a16="http://schemas.microsoft.com/office/drawing/2014/main" id="{98AB997B-9CA3-799D-B61D-BA71C68752E1}"/>
              </a:ext>
            </a:extLst>
          </p:cNvPr>
          <p:cNvSpPr txBox="1"/>
          <p:nvPr/>
        </p:nvSpPr>
        <p:spPr>
          <a:xfrm>
            <a:off x="482001" y="1550239"/>
            <a:ext cx="112258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Make a GitHub account (or sign in if you have one already) and click the "fork" button on the OMICS repo. </a:t>
            </a:r>
            <a:endParaRPr lang="en-US"/>
          </a:p>
          <a:p>
            <a:r>
              <a:rPr lang="en-US" sz="2400" b="1">
                <a:cs typeface="Calibri"/>
              </a:rPr>
              <a:t>What happens?</a:t>
            </a:r>
            <a:endParaRPr lang="en-US" b="1"/>
          </a:p>
        </p:txBody>
      </p:sp>
    </p:spTree>
    <p:extLst>
      <p:ext uri="{BB962C8B-B14F-4D97-AF65-F5344CB8AC3E}">
        <p14:creationId xmlns:p14="http://schemas.microsoft.com/office/powerpoint/2010/main" val="683863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446E-6F06-AF02-CB34-3282ABE40B08}"/>
              </a:ext>
            </a:extLst>
          </p:cNvPr>
          <p:cNvSpPr>
            <a:spLocks noGrp="1"/>
          </p:cNvSpPr>
          <p:nvPr>
            <p:ph type="title"/>
          </p:nvPr>
        </p:nvSpPr>
        <p:spPr/>
        <p:txBody>
          <a:bodyPr/>
          <a:lstStyle/>
          <a:p>
            <a:r>
              <a:rPr lang="en-US" b="1">
                <a:solidFill>
                  <a:srgbClr val="00B050"/>
                </a:solidFill>
                <a:cs typeface="Calibri Light"/>
              </a:rPr>
              <a:t>Fork</a:t>
            </a:r>
            <a:endParaRPr lang="en-US" b="1">
              <a:solidFill>
                <a:srgbClr val="00B050"/>
              </a:solidFill>
            </a:endParaRPr>
          </a:p>
        </p:txBody>
      </p:sp>
      <p:sp>
        <p:nvSpPr>
          <p:cNvPr id="3" name="Footer Placeholder 2">
            <a:extLst>
              <a:ext uri="{FF2B5EF4-FFF2-40B4-BE49-F238E27FC236}">
                <a16:creationId xmlns:a16="http://schemas.microsoft.com/office/drawing/2014/main" id="{5B788458-31F4-6161-A073-C8539325B3E2}"/>
              </a:ext>
            </a:extLst>
          </p:cNvPr>
          <p:cNvSpPr>
            <a:spLocks noGrp="1"/>
          </p:cNvSpPr>
          <p:nvPr>
            <p:ph type="ftr" sz="quarter" idx="11"/>
          </p:nvPr>
        </p:nvSpPr>
        <p:spPr/>
        <p:txBody>
          <a:bodyPr/>
          <a:lstStyle/>
          <a:p>
            <a:r>
              <a:rPr lang="en-US"/>
              <a:t>DV Klopfenstein, PhD, Summer 2023</a:t>
            </a:r>
          </a:p>
        </p:txBody>
      </p:sp>
      <p:sp>
        <p:nvSpPr>
          <p:cNvPr id="4" name="Slide Number Placeholder 3">
            <a:extLst>
              <a:ext uri="{FF2B5EF4-FFF2-40B4-BE49-F238E27FC236}">
                <a16:creationId xmlns:a16="http://schemas.microsoft.com/office/drawing/2014/main" id="{A0BAF225-64EF-A812-E981-6DF44BDA928B}"/>
              </a:ext>
            </a:extLst>
          </p:cNvPr>
          <p:cNvSpPr>
            <a:spLocks noGrp="1"/>
          </p:cNvSpPr>
          <p:nvPr>
            <p:ph type="sldNum" sz="quarter" idx="12"/>
          </p:nvPr>
        </p:nvSpPr>
        <p:spPr/>
        <p:txBody>
          <a:bodyPr/>
          <a:lstStyle/>
          <a:p>
            <a:fld id="{330EA680-D336-4FF7-8B7A-9848BB0A1C32}" type="slidenum">
              <a:rPr lang="en-US" smtClean="0"/>
              <a:t>23</a:t>
            </a:fld>
            <a:endParaRPr lang="en-US"/>
          </a:p>
        </p:txBody>
      </p:sp>
      <p:pic>
        <p:nvPicPr>
          <p:cNvPr id="8" name="Picture 7" descr="A screenshot of a computer&#10;&#10;Description automatically generated">
            <a:extLst>
              <a:ext uri="{FF2B5EF4-FFF2-40B4-BE49-F238E27FC236}">
                <a16:creationId xmlns:a16="http://schemas.microsoft.com/office/drawing/2014/main" id="{96125A24-A032-5827-A752-2B03661C728E}"/>
              </a:ext>
            </a:extLst>
          </p:cNvPr>
          <p:cNvPicPr>
            <a:picLocks noChangeAspect="1"/>
          </p:cNvPicPr>
          <p:nvPr/>
        </p:nvPicPr>
        <p:blipFill>
          <a:blip r:embed="rId2"/>
          <a:stretch>
            <a:fillRect/>
          </a:stretch>
        </p:blipFill>
        <p:spPr>
          <a:xfrm>
            <a:off x="5155095" y="428649"/>
            <a:ext cx="5335655" cy="6008987"/>
          </a:xfrm>
          <a:prstGeom prst="rect">
            <a:avLst/>
          </a:prstGeom>
        </p:spPr>
      </p:pic>
    </p:spTree>
    <p:extLst>
      <p:ext uri="{BB962C8B-B14F-4D97-AF65-F5344CB8AC3E}">
        <p14:creationId xmlns:p14="http://schemas.microsoft.com/office/powerpoint/2010/main" val="742877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795A4-CE71-FE82-0581-89B21DB09572}"/>
              </a:ext>
            </a:extLst>
          </p:cNvPr>
          <p:cNvSpPr>
            <a:spLocks noGrp="1"/>
          </p:cNvSpPr>
          <p:nvPr>
            <p:ph type="title"/>
          </p:nvPr>
        </p:nvSpPr>
        <p:spPr/>
        <p:txBody>
          <a:bodyPr/>
          <a:lstStyle/>
          <a:p>
            <a:r>
              <a:rPr lang="en-US" b="1">
                <a:solidFill>
                  <a:srgbClr val="0070C0"/>
                </a:solidFill>
                <a:cs typeface="Calibri Light"/>
              </a:rPr>
              <a:t>Fork</a:t>
            </a:r>
            <a:endParaRPr lang="en-US" b="1">
              <a:solidFill>
                <a:srgbClr val="0070C0"/>
              </a:solidFill>
            </a:endParaRPr>
          </a:p>
        </p:txBody>
      </p:sp>
      <p:sp>
        <p:nvSpPr>
          <p:cNvPr id="3" name="Footer Placeholder 2">
            <a:extLst>
              <a:ext uri="{FF2B5EF4-FFF2-40B4-BE49-F238E27FC236}">
                <a16:creationId xmlns:a16="http://schemas.microsoft.com/office/drawing/2014/main" id="{F4286D75-5F23-D4D2-2092-0EE5A945043C}"/>
              </a:ext>
            </a:extLst>
          </p:cNvPr>
          <p:cNvSpPr>
            <a:spLocks noGrp="1"/>
          </p:cNvSpPr>
          <p:nvPr>
            <p:ph type="ftr" sz="quarter" idx="11"/>
          </p:nvPr>
        </p:nvSpPr>
        <p:spPr/>
        <p:txBody>
          <a:bodyPr/>
          <a:lstStyle/>
          <a:p>
            <a:r>
              <a:rPr lang="en-US"/>
              <a:t>DV Klopfenstein, PhD, Summer 2023</a:t>
            </a:r>
          </a:p>
        </p:txBody>
      </p:sp>
      <p:sp>
        <p:nvSpPr>
          <p:cNvPr id="4" name="Slide Number Placeholder 3">
            <a:extLst>
              <a:ext uri="{FF2B5EF4-FFF2-40B4-BE49-F238E27FC236}">
                <a16:creationId xmlns:a16="http://schemas.microsoft.com/office/drawing/2014/main" id="{9D3E9AEC-A731-7F10-CE91-67D3DC53D626}"/>
              </a:ext>
            </a:extLst>
          </p:cNvPr>
          <p:cNvSpPr>
            <a:spLocks noGrp="1"/>
          </p:cNvSpPr>
          <p:nvPr>
            <p:ph type="sldNum" sz="quarter" idx="12"/>
          </p:nvPr>
        </p:nvSpPr>
        <p:spPr/>
        <p:txBody>
          <a:bodyPr/>
          <a:lstStyle/>
          <a:p>
            <a:fld id="{330EA680-D336-4FF7-8B7A-9848BB0A1C32}" type="slidenum">
              <a:rPr lang="en-US" smtClean="0"/>
              <a:t>24</a:t>
            </a:fld>
            <a:endParaRPr lang="en-US"/>
          </a:p>
        </p:txBody>
      </p:sp>
      <p:pic>
        <p:nvPicPr>
          <p:cNvPr id="6" name="Picture 5" descr="A screenshot of a computer&#10;&#10;Description automatically generated">
            <a:extLst>
              <a:ext uri="{FF2B5EF4-FFF2-40B4-BE49-F238E27FC236}">
                <a16:creationId xmlns:a16="http://schemas.microsoft.com/office/drawing/2014/main" id="{5063D6CE-DCA9-9BC7-8BE2-B9837D6BBED1}"/>
              </a:ext>
            </a:extLst>
          </p:cNvPr>
          <p:cNvPicPr>
            <a:picLocks noChangeAspect="1"/>
          </p:cNvPicPr>
          <p:nvPr/>
        </p:nvPicPr>
        <p:blipFill>
          <a:blip r:embed="rId3"/>
          <a:stretch>
            <a:fillRect/>
          </a:stretch>
        </p:blipFill>
        <p:spPr>
          <a:xfrm>
            <a:off x="1477618" y="370181"/>
            <a:ext cx="9261612" cy="6117640"/>
          </a:xfrm>
          <a:prstGeom prst="rect">
            <a:avLst/>
          </a:prstGeom>
        </p:spPr>
      </p:pic>
    </p:spTree>
    <p:extLst>
      <p:ext uri="{BB962C8B-B14F-4D97-AF65-F5344CB8AC3E}">
        <p14:creationId xmlns:p14="http://schemas.microsoft.com/office/powerpoint/2010/main" val="3849537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fork&#10;&#10;Description automatically generated">
            <a:extLst>
              <a:ext uri="{FF2B5EF4-FFF2-40B4-BE49-F238E27FC236}">
                <a16:creationId xmlns:a16="http://schemas.microsoft.com/office/drawing/2014/main" id="{F1CBC9CE-BBEA-0134-1949-E856E9FC1E62}"/>
              </a:ext>
            </a:extLst>
          </p:cNvPr>
          <p:cNvPicPr>
            <a:picLocks noChangeAspect="1"/>
          </p:cNvPicPr>
          <p:nvPr/>
        </p:nvPicPr>
        <p:blipFill>
          <a:blip r:embed="rId3"/>
          <a:stretch>
            <a:fillRect/>
          </a:stretch>
        </p:blipFill>
        <p:spPr>
          <a:xfrm>
            <a:off x="3494314" y="363244"/>
            <a:ext cx="7783284" cy="5837597"/>
          </a:xfrm>
          <a:prstGeom prst="rect">
            <a:avLst/>
          </a:prstGeom>
        </p:spPr>
      </p:pic>
      <p:sp>
        <p:nvSpPr>
          <p:cNvPr id="2" name="Title 1">
            <a:extLst>
              <a:ext uri="{FF2B5EF4-FFF2-40B4-BE49-F238E27FC236}">
                <a16:creationId xmlns:a16="http://schemas.microsoft.com/office/drawing/2014/main" id="{5C7BECEC-11EC-5E8C-D141-42DA5EAC5A96}"/>
              </a:ext>
            </a:extLst>
          </p:cNvPr>
          <p:cNvSpPr>
            <a:spLocks noGrp="1"/>
          </p:cNvSpPr>
          <p:nvPr>
            <p:ph type="title"/>
          </p:nvPr>
        </p:nvSpPr>
        <p:spPr>
          <a:xfrm>
            <a:off x="838200" y="365125"/>
            <a:ext cx="3871913" cy="2002003"/>
          </a:xfrm>
        </p:spPr>
        <p:txBody>
          <a:bodyPr>
            <a:normAutofit/>
          </a:bodyPr>
          <a:lstStyle/>
          <a:p>
            <a:pPr marL="742950" indent="-742950">
              <a:buAutoNum type="arabicPeriod"/>
            </a:pPr>
            <a:r>
              <a:rPr lang="en-US">
                <a:ea typeface="Calibri Light"/>
                <a:cs typeface="Calibri Light"/>
              </a:rPr>
              <a:t>Fork: Copy</a:t>
            </a:r>
            <a:br>
              <a:rPr lang="en-US">
                <a:ea typeface="Calibri Light"/>
                <a:cs typeface="Calibri Light"/>
              </a:rPr>
            </a:br>
            <a:r>
              <a:rPr lang="en-US" b="1">
                <a:ea typeface="Calibri Light"/>
                <a:cs typeface="Calibri Light"/>
              </a:rPr>
              <a:t>Upstream</a:t>
            </a:r>
            <a:r>
              <a:rPr lang="en-US">
                <a:ea typeface="Calibri Light"/>
                <a:cs typeface="Calibri Light"/>
              </a:rPr>
              <a:t> to </a:t>
            </a:r>
            <a:r>
              <a:rPr lang="en-US" b="1">
                <a:solidFill>
                  <a:srgbClr val="0070C0"/>
                </a:solidFill>
                <a:ea typeface="Calibri Light"/>
                <a:cs typeface="Calibri Light"/>
              </a:rPr>
              <a:t>Origin</a:t>
            </a:r>
            <a:endParaRPr lang="en-US" b="1">
              <a:solidFill>
                <a:srgbClr val="0070C0"/>
              </a:solidFill>
            </a:endParaRPr>
          </a:p>
        </p:txBody>
      </p:sp>
      <p:sp>
        <p:nvSpPr>
          <p:cNvPr id="6" name="Slide Number Placeholder 5">
            <a:extLst>
              <a:ext uri="{FF2B5EF4-FFF2-40B4-BE49-F238E27FC236}">
                <a16:creationId xmlns:a16="http://schemas.microsoft.com/office/drawing/2014/main" id="{DA7AEE52-E006-424C-EB34-FF024F359CB5}"/>
              </a:ext>
            </a:extLst>
          </p:cNvPr>
          <p:cNvSpPr>
            <a:spLocks noGrp="1"/>
          </p:cNvSpPr>
          <p:nvPr>
            <p:ph type="sldNum" sz="quarter" idx="12"/>
          </p:nvPr>
        </p:nvSpPr>
        <p:spPr/>
        <p:txBody>
          <a:bodyPr/>
          <a:lstStyle/>
          <a:p>
            <a:fld id="{330EA680-D336-4FF7-8B7A-9848BB0A1C32}" type="slidenum">
              <a:rPr lang="en-US" smtClean="0"/>
              <a:t>25</a:t>
            </a:fld>
            <a:endParaRPr lang="en-US"/>
          </a:p>
        </p:txBody>
      </p:sp>
      <p:sp>
        <p:nvSpPr>
          <p:cNvPr id="4" name="Footer Placeholder 3">
            <a:extLst>
              <a:ext uri="{FF2B5EF4-FFF2-40B4-BE49-F238E27FC236}">
                <a16:creationId xmlns:a16="http://schemas.microsoft.com/office/drawing/2014/main" id="{EC51CF3A-6536-8A43-899A-CD2087EB53F7}"/>
              </a:ext>
            </a:extLst>
          </p:cNvPr>
          <p:cNvSpPr>
            <a:spLocks noGrp="1"/>
          </p:cNvSpPr>
          <p:nvPr>
            <p:ph type="ftr" sz="quarter" idx="11"/>
          </p:nvPr>
        </p:nvSpPr>
        <p:spPr>
          <a:xfrm>
            <a:off x="4038600" y="6356350"/>
            <a:ext cx="4238367" cy="365125"/>
          </a:xfrm>
        </p:spPr>
        <p:txBody>
          <a:bodyPr/>
          <a:lstStyle/>
          <a:p>
            <a:r>
              <a:rPr lang="en-US"/>
              <a:t>DV Klopfenstein, PhD, Summer 2023</a:t>
            </a:r>
          </a:p>
        </p:txBody>
      </p:sp>
      <p:pic>
        <p:nvPicPr>
          <p:cNvPr id="12" name="Picture 7" descr="A pair of black objects&#10;&#10;Description automatically generated">
            <a:extLst>
              <a:ext uri="{FF2B5EF4-FFF2-40B4-BE49-F238E27FC236}">
                <a16:creationId xmlns:a16="http://schemas.microsoft.com/office/drawing/2014/main" id="{6692E79C-71D2-00E3-DA78-0C098504893D}"/>
              </a:ext>
            </a:extLst>
          </p:cNvPr>
          <p:cNvPicPr>
            <a:picLocks noChangeAspect="1"/>
          </p:cNvPicPr>
          <p:nvPr/>
        </p:nvPicPr>
        <p:blipFill>
          <a:blip r:embed="rId4"/>
          <a:stretch>
            <a:fillRect/>
          </a:stretch>
        </p:blipFill>
        <p:spPr>
          <a:xfrm>
            <a:off x="640626" y="2854120"/>
            <a:ext cx="2662944" cy="3017258"/>
          </a:xfrm>
          <a:prstGeom prst="rect">
            <a:avLst/>
          </a:prstGeom>
        </p:spPr>
      </p:pic>
    </p:spTree>
    <p:extLst>
      <p:ext uri="{BB962C8B-B14F-4D97-AF65-F5344CB8AC3E}">
        <p14:creationId xmlns:p14="http://schemas.microsoft.com/office/powerpoint/2010/main" val="2227268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A60-44BB-4869-A135-04E2DB96C107}"/>
              </a:ext>
            </a:extLst>
          </p:cNvPr>
          <p:cNvSpPr>
            <a:spLocks noGrp="1"/>
          </p:cNvSpPr>
          <p:nvPr>
            <p:ph type="title"/>
          </p:nvPr>
        </p:nvSpPr>
        <p:spPr/>
        <p:txBody>
          <a:bodyPr/>
          <a:lstStyle/>
          <a:p>
            <a:r>
              <a:rPr lang="en-US">
                <a:cs typeface="Calibri Light"/>
              </a:rPr>
              <a:t>Vocabulary of git: Eight words</a:t>
            </a:r>
          </a:p>
        </p:txBody>
      </p:sp>
      <p:sp>
        <p:nvSpPr>
          <p:cNvPr id="3" name="Content Placeholder 2">
            <a:extLst>
              <a:ext uri="{FF2B5EF4-FFF2-40B4-BE49-F238E27FC236}">
                <a16:creationId xmlns:a16="http://schemas.microsoft.com/office/drawing/2014/main" id="{F69571F4-1864-AF15-5DF4-A1168CB8AFEB}"/>
              </a:ext>
            </a:extLst>
          </p:cNvPr>
          <p:cNvSpPr>
            <a:spLocks noGrp="1"/>
          </p:cNvSpPr>
          <p:nvPr>
            <p:ph idx="1"/>
          </p:nvPr>
        </p:nvSpPr>
        <p:spPr/>
        <p:txBody>
          <a:bodyPr vert="horz" lIns="91440" tIns="45720" rIns="91440" bIns="45720" rtlCol="0" anchor="t">
            <a:noAutofit/>
          </a:bodyPr>
          <a:lstStyle/>
          <a:p>
            <a:r>
              <a:rPr lang="en-US" sz="3200" b="1">
                <a:cs typeface="Calibri"/>
              </a:rPr>
              <a:t>Repo                       # Project, Repository storing project</a:t>
            </a:r>
          </a:p>
          <a:p>
            <a:r>
              <a:rPr lang="en-US" sz="3200" b="1">
                <a:cs typeface="Calibri"/>
              </a:rPr>
              <a:t>Fork                        # Copy</a:t>
            </a:r>
          </a:p>
          <a:p>
            <a:r>
              <a:rPr lang="en-US" sz="3200">
                <a:solidFill>
                  <a:srgbClr val="00B050"/>
                </a:solidFill>
                <a:latin typeface="Consolas"/>
                <a:cs typeface="Calibri"/>
              </a:rPr>
              <a:t>git </a:t>
            </a:r>
            <a:r>
              <a:rPr lang="en-US" sz="3200" b="1">
                <a:solidFill>
                  <a:srgbClr val="00B050"/>
                </a:solidFill>
                <a:latin typeface="Consolas"/>
                <a:cs typeface="Calibri"/>
              </a:rPr>
              <a:t>clone</a:t>
            </a:r>
          </a:p>
          <a:p>
            <a:r>
              <a:rPr lang="en-US" sz="3200">
                <a:latin typeface="Consolas"/>
                <a:cs typeface="Calibri"/>
              </a:rPr>
              <a:t>git </a:t>
            </a:r>
            <a:r>
              <a:rPr lang="en-US" sz="3200" b="1">
                <a:latin typeface="Consolas"/>
                <a:cs typeface="Calibri"/>
              </a:rPr>
              <a:t>commit</a:t>
            </a:r>
          </a:p>
          <a:p>
            <a:pPr lvl="1"/>
            <a:r>
              <a:rPr lang="en-US" sz="3200">
                <a:latin typeface="Consolas"/>
                <a:cs typeface="Calibri"/>
              </a:rPr>
              <a:t>git </a:t>
            </a:r>
            <a:r>
              <a:rPr lang="en-US" sz="3200" b="1">
                <a:latin typeface="Consolas"/>
                <a:cs typeface="Calibri"/>
              </a:rPr>
              <a:t>status</a:t>
            </a:r>
          </a:p>
          <a:p>
            <a:pPr lvl="1"/>
            <a:r>
              <a:rPr lang="en-US" sz="3200">
                <a:latin typeface="Consolas"/>
                <a:cs typeface="Calibri"/>
              </a:rPr>
              <a:t>git </a:t>
            </a:r>
            <a:r>
              <a:rPr lang="en-US" sz="3200" b="1">
                <a:latin typeface="Consolas"/>
                <a:cs typeface="Calibri"/>
              </a:rPr>
              <a:t>diff</a:t>
            </a:r>
          </a:p>
          <a:p>
            <a:r>
              <a:rPr lang="en-US" sz="3200">
                <a:latin typeface="Consolas"/>
                <a:cs typeface="Calibri"/>
              </a:rPr>
              <a:t>git </a:t>
            </a:r>
            <a:r>
              <a:rPr lang="en-US" sz="3200" b="1">
                <a:latin typeface="Consolas"/>
                <a:cs typeface="Calibri"/>
              </a:rPr>
              <a:t>push</a:t>
            </a:r>
          </a:p>
          <a:p>
            <a:r>
              <a:rPr lang="en-US" sz="3200" b="1">
                <a:cs typeface="Calibri"/>
              </a:rPr>
              <a:t>Pull Request</a:t>
            </a:r>
            <a:r>
              <a:rPr lang="en-US" sz="3200">
                <a:cs typeface="Calibri"/>
              </a:rPr>
              <a:t> (</a:t>
            </a:r>
            <a:r>
              <a:rPr lang="en-US" sz="3200" b="1">
                <a:cs typeface="Calibri"/>
              </a:rPr>
              <a:t>PR</a:t>
            </a:r>
            <a:r>
              <a:rPr lang="en-US" sz="3200">
                <a:cs typeface="Calibri"/>
              </a:rPr>
              <a:t>): Very Prestigious. Resume worthy</a:t>
            </a:r>
          </a:p>
        </p:txBody>
      </p:sp>
      <p:sp>
        <p:nvSpPr>
          <p:cNvPr id="4" name="Footer Placeholder 3">
            <a:extLst>
              <a:ext uri="{FF2B5EF4-FFF2-40B4-BE49-F238E27FC236}">
                <a16:creationId xmlns:a16="http://schemas.microsoft.com/office/drawing/2014/main" id="{57D05F8C-7799-89F0-6E0F-D9A3925F5E3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A7091E75-CCF2-6FE3-FDD9-7F40E4732DAC}"/>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627850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4FE8-DC4E-9165-C42B-59F1C2FCEDFC}"/>
              </a:ext>
            </a:extLst>
          </p:cNvPr>
          <p:cNvSpPr>
            <a:spLocks noGrp="1"/>
          </p:cNvSpPr>
          <p:nvPr>
            <p:ph type="title"/>
          </p:nvPr>
        </p:nvSpPr>
        <p:spPr/>
        <p:txBody>
          <a:bodyPr/>
          <a:lstStyle/>
          <a:p>
            <a:r>
              <a:rPr lang="en-US" b="1">
                <a:solidFill>
                  <a:srgbClr val="C00000"/>
                </a:solidFill>
                <a:cs typeface="Calibri Light"/>
              </a:rPr>
              <a:t>Lab Activity 1: Log in to </a:t>
            </a:r>
            <a:r>
              <a:rPr lang="en-US" b="1" err="1">
                <a:solidFill>
                  <a:srgbClr val="C00000"/>
                </a:solidFill>
                <a:cs typeface="Calibri Light"/>
              </a:rPr>
              <a:t>JupyterHub</a:t>
            </a:r>
            <a:endParaRPr lang="en-US" b="1">
              <a:solidFill>
                <a:srgbClr val="C00000"/>
              </a:solidFill>
              <a:ea typeface="Calibri Light"/>
              <a:cs typeface="Calibri Light"/>
            </a:endParaRPr>
          </a:p>
        </p:txBody>
      </p:sp>
      <p:sp>
        <p:nvSpPr>
          <p:cNvPr id="3" name="Content Placeholder 2">
            <a:extLst>
              <a:ext uri="{FF2B5EF4-FFF2-40B4-BE49-F238E27FC236}">
                <a16:creationId xmlns:a16="http://schemas.microsoft.com/office/drawing/2014/main" id="{67D2BFA9-97A8-2046-D5EB-30526890D96B}"/>
              </a:ext>
            </a:extLst>
          </p:cNvPr>
          <p:cNvSpPr>
            <a:spLocks noGrp="1"/>
          </p:cNvSpPr>
          <p:nvPr>
            <p:ph idx="1"/>
          </p:nvPr>
        </p:nvSpPr>
        <p:spPr>
          <a:xfrm>
            <a:off x="838200" y="1600245"/>
            <a:ext cx="10515600" cy="4576718"/>
          </a:xfrm>
        </p:spPr>
        <p:txBody>
          <a:bodyPr vert="horz" lIns="91440" tIns="45720" rIns="91440" bIns="45720" rtlCol="0" anchor="t">
            <a:normAutofit lnSpcReduction="10000"/>
          </a:bodyPr>
          <a:lstStyle/>
          <a:p>
            <a:pPr marL="0" indent="0">
              <a:lnSpc>
                <a:spcPct val="150000"/>
              </a:lnSpc>
              <a:buNone/>
            </a:pPr>
            <a:r>
              <a:rPr lang="en-US" b="1" err="1">
                <a:ea typeface="Calibri"/>
                <a:cs typeface="Calibri"/>
              </a:rPr>
              <a:t>JupyterHub</a:t>
            </a:r>
            <a:r>
              <a:rPr lang="en-US" b="1">
                <a:ea typeface="Calibri"/>
                <a:cs typeface="Calibri"/>
              </a:rPr>
              <a:t>: Computing on the web!</a:t>
            </a:r>
            <a:endParaRPr lang="en-US">
              <a:ea typeface="Calibri"/>
              <a:cs typeface="Calibri"/>
            </a:endParaRPr>
          </a:p>
          <a:p>
            <a:pPr lvl="1">
              <a:lnSpc>
                <a:spcPct val="110000"/>
              </a:lnSpc>
            </a:pPr>
            <a:r>
              <a:rPr lang="en-US">
                <a:ea typeface="Calibri"/>
                <a:cs typeface="Calibri"/>
              </a:rPr>
              <a:t>Coding doesn't happen on GitHub- it happens elsewhere, and gets uploaded to GitHub</a:t>
            </a:r>
          </a:p>
          <a:p>
            <a:pPr lvl="1">
              <a:lnSpc>
                <a:spcPct val="110000"/>
              </a:lnSpc>
            </a:pPr>
            <a:r>
              <a:rPr lang="en-US">
                <a:ea typeface="Calibri"/>
                <a:cs typeface="Calibri"/>
              </a:rPr>
              <a:t>In this case, we use a web-based program called </a:t>
            </a:r>
            <a:r>
              <a:rPr lang="en-US" err="1">
                <a:ea typeface="Calibri"/>
                <a:cs typeface="Calibri"/>
              </a:rPr>
              <a:t>JupyterHub</a:t>
            </a:r>
            <a:endParaRPr lang="en-US">
              <a:ea typeface="Calibri"/>
              <a:cs typeface="Calibri"/>
            </a:endParaRPr>
          </a:p>
          <a:p>
            <a:pPr marL="0" indent="0">
              <a:lnSpc>
                <a:spcPct val="150000"/>
              </a:lnSpc>
              <a:buNone/>
            </a:pPr>
            <a:r>
              <a:rPr lang="en-US" b="1">
                <a:ea typeface="Calibri"/>
                <a:cs typeface="Calibri"/>
              </a:rPr>
              <a:t>Lab activity 1:</a:t>
            </a:r>
            <a:endParaRPr lang="en-US">
              <a:ea typeface="Calibri" panose="020F0502020204030204"/>
              <a:cs typeface="Calibri"/>
            </a:endParaRPr>
          </a:p>
          <a:p>
            <a:pPr marL="914400" lvl="1" indent="-457200">
              <a:lnSpc>
                <a:spcPct val="110000"/>
              </a:lnSpc>
              <a:buAutoNum type="arabicPeriod"/>
            </a:pPr>
            <a:r>
              <a:rPr lang="en-US" b="1">
                <a:ea typeface="Calibri"/>
                <a:cs typeface="Calibri"/>
              </a:rPr>
              <a:t>Get </a:t>
            </a:r>
            <a:r>
              <a:rPr lang="en-US" b="1" err="1">
                <a:ea typeface="Calibri"/>
                <a:cs typeface="Calibri"/>
              </a:rPr>
              <a:t>VPNed</a:t>
            </a:r>
            <a:r>
              <a:rPr lang="en-US" b="1">
                <a:ea typeface="Calibri"/>
                <a:cs typeface="Calibri"/>
              </a:rPr>
              <a:t> (</a:t>
            </a:r>
            <a:r>
              <a:rPr lang="en-US">
                <a:ea typeface="+mn-lt"/>
                <a:cs typeface="+mn-lt"/>
                <a:hlinkClick r:id="rId2"/>
              </a:rPr>
              <a:t>https://vpn.drexel.edu/</a:t>
            </a:r>
            <a:r>
              <a:rPr lang="en-US">
                <a:ea typeface="+mn-lt"/>
                <a:cs typeface="+mn-lt"/>
              </a:rPr>
              <a:t>)</a:t>
            </a:r>
            <a:r>
              <a:rPr lang="en-US">
                <a:ea typeface="Calibri"/>
                <a:cs typeface="Calibri"/>
              </a:rPr>
              <a:t> </a:t>
            </a:r>
            <a:r>
              <a:rPr lang="en-US" b="1">
                <a:ea typeface="Calibri"/>
                <a:cs typeface="Calibri"/>
              </a:rPr>
              <a:t>into the network (drexelmed.edu) </a:t>
            </a:r>
          </a:p>
          <a:p>
            <a:pPr marL="914400" lvl="1" indent="-457200">
              <a:lnSpc>
                <a:spcPct val="110000"/>
              </a:lnSpc>
              <a:buAutoNum type="arabicPeriod"/>
            </a:pPr>
            <a:r>
              <a:rPr lang="en-US" b="1">
                <a:ea typeface="Calibri"/>
                <a:cs typeface="Calibri"/>
              </a:rPr>
              <a:t>Create an account into the </a:t>
            </a:r>
            <a:r>
              <a:rPr lang="en-US" b="1" err="1">
                <a:ea typeface="Calibri"/>
                <a:cs typeface="Calibri"/>
              </a:rPr>
              <a:t>MistakeNot</a:t>
            </a:r>
            <a:r>
              <a:rPr lang="en-US" b="1">
                <a:ea typeface="Calibri"/>
                <a:cs typeface="Calibri"/>
              </a:rPr>
              <a:t> server</a:t>
            </a:r>
            <a:r>
              <a:rPr lang="en-US" b="1">
                <a:ea typeface="+mn-lt"/>
                <a:cs typeface="+mn-lt"/>
              </a:rPr>
              <a:t>: </a:t>
            </a:r>
            <a:r>
              <a:rPr lang="en-US">
                <a:ea typeface="+mn-lt"/>
                <a:cs typeface="+mn-lt"/>
                <a:hlinkClick r:id="rId3"/>
              </a:rPr>
              <a:t>http://10.11.19.48/</a:t>
            </a:r>
            <a:endParaRPr lang="en-US">
              <a:ea typeface="+mn-lt"/>
              <a:cs typeface="Calibri"/>
            </a:endParaRPr>
          </a:p>
          <a:p>
            <a:pPr marL="1371600" lvl="2" indent="-457200">
              <a:lnSpc>
                <a:spcPct val="110000"/>
              </a:lnSpc>
              <a:buAutoNum type="arabicPeriod"/>
            </a:pPr>
            <a:r>
              <a:rPr lang="en-US" err="1">
                <a:ea typeface="Calibri"/>
                <a:cs typeface="Calibri"/>
              </a:rPr>
              <a:t>JupyterHub</a:t>
            </a:r>
            <a:r>
              <a:rPr lang="en-US">
                <a:ea typeface="Calibri"/>
                <a:cs typeface="Calibri"/>
              </a:rPr>
              <a:t>- username and password (use your git login name)</a:t>
            </a:r>
          </a:p>
          <a:p>
            <a:pPr marL="914400" lvl="1" indent="-457200">
              <a:lnSpc>
                <a:spcPct val="110000"/>
              </a:lnSpc>
              <a:buAutoNum type="arabicPeriod"/>
            </a:pPr>
            <a:r>
              <a:rPr lang="en-US" b="1">
                <a:ea typeface="Calibri"/>
                <a:cs typeface="Calibri"/>
              </a:rPr>
              <a:t>Now- welcome to Linux Land: </a:t>
            </a:r>
            <a:r>
              <a:rPr lang="en-US">
                <a:ea typeface="Calibri"/>
                <a:cs typeface="Calibri"/>
              </a:rPr>
              <a:t>File-&gt;New-&gt;Terminal</a:t>
            </a:r>
          </a:p>
          <a:p>
            <a:endParaRPr lang="en-US">
              <a:ea typeface="Calibri"/>
              <a:cs typeface="Calibri"/>
            </a:endParaRPr>
          </a:p>
        </p:txBody>
      </p:sp>
      <p:sp>
        <p:nvSpPr>
          <p:cNvPr id="4" name="Footer Placeholder 3">
            <a:extLst>
              <a:ext uri="{FF2B5EF4-FFF2-40B4-BE49-F238E27FC236}">
                <a16:creationId xmlns:a16="http://schemas.microsoft.com/office/drawing/2014/main" id="{C9F785D8-E723-8D0D-E9CF-37F60032E880}"/>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6BBB5E04-551B-9770-8371-5992BE6531F3}"/>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3648108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A60-44BB-4869-A135-04E2DB96C107}"/>
              </a:ext>
            </a:extLst>
          </p:cNvPr>
          <p:cNvSpPr>
            <a:spLocks noGrp="1"/>
          </p:cNvSpPr>
          <p:nvPr>
            <p:ph type="title"/>
          </p:nvPr>
        </p:nvSpPr>
        <p:spPr/>
        <p:txBody>
          <a:bodyPr/>
          <a:lstStyle/>
          <a:p>
            <a:r>
              <a:rPr lang="en-US">
                <a:cs typeface="Calibri Light"/>
              </a:rPr>
              <a:t>Vocabulary of git: Eight words</a:t>
            </a:r>
          </a:p>
        </p:txBody>
      </p:sp>
      <p:sp>
        <p:nvSpPr>
          <p:cNvPr id="3" name="Content Placeholder 2">
            <a:extLst>
              <a:ext uri="{FF2B5EF4-FFF2-40B4-BE49-F238E27FC236}">
                <a16:creationId xmlns:a16="http://schemas.microsoft.com/office/drawing/2014/main" id="{F69571F4-1864-AF15-5DF4-A1168CB8AFEB}"/>
              </a:ext>
            </a:extLst>
          </p:cNvPr>
          <p:cNvSpPr>
            <a:spLocks noGrp="1"/>
          </p:cNvSpPr>
          <p:nvPr>
            <p:ph idx="1"/>
          </p:nvPr>
        </p:nvSpPr>
        <p:spPr/>
        <p:txBody>
          <a:bodyPr vert="horz" lIns="91440" tIns="45720" rIns="91440" bIns="45720" rtlCol="0" anchor="t">
            <a:noAutofit/>
          </a:bodyPr>
          <a:lstStyle/>
          <a:p>
            <a:r>
              <a:rPr lang="en-US" sz="3200" b="1">
                <a:cs typeface="Calibri"/>
              </a:rPr>
              <a:t>Repo: Upstream, </a:t>
            </a:r>
            <a:r>
              <a:rPr lang="en-US" sz="3200" b="1">
                <a:solidFill>
                  <a:srgbClr val="0070C0"/>
                </a:solidFill>
                <a:cs typeface="Calibri"/>
              </a:rPr>
              <a:t>Origin, &amp; Local</a:t>
            </a:r>
            <a:endParaRPr lang="en-US" sz="3200" b="1">
              <a:cs typeface="Calibri"/>
            </a:endParaRPr>
          </a:p>
          <a:p>
            <a:r>
              <a:rPr lang="en-US" sz="3200" b="1">
                <a:cs typeface="Calibri"/>
              </a:rPr>
              <a:t>Fork:                                </a:t>
            </a:r>
            <a:r>
              <a:rPr lang="en-US" sz="3200" b="1">
                <a:solidFill>
                  <a:srgbClr val="000000"/>
                </a:solidFill>
                <a:latin typeface="Consolas"/>
                <a:cs typeface="Calibri"/>
              </a:rPr>
              <a:t># </a:t>
            </a:r>
            <a:r>
              <a:rPr lang="en-US" sz="3200">
                <a:solidFill>
                  <a:srgbClr val="000000"/>
                </a:solidFill>
                <a:latin typeface="Calibri"/>
                <a:cs typeface="Calibri"/>
              </a:rPr>
              <a:t>Copy </a:t>
            </a:r>
            <a:r>
              <a:rPr lang="en-US" sz="3200" b="1">
                <a:solidFill>
                  <a:srgbClr val="000000"/>
                </a:solidFill>
                <a:latin typeface="Calibri"/>
                <a:cs typeface="Calibri"/>
              </a:rPr>
              <a:t>Upstream -&gt; </a:t>
            </a:r>
            <a:r>
              <a:rPr lang="en-US" sz="3200" b="1">
                <a:solidFill>
                  <a:srgbClr val="0070C0"/>
                </a:solidFill>
                <a:latin typeface="Calibri"/>
                <a:cs typeface="Calibri"/>
              </a:rPr>
              <a:t>Origin</a:t>
            </a:r>
            <a:endParaRPr lang="en-US" sz="3200">
              <a:solidFill>
                <a:srgbClr val="0070C0"/>
              </a:solidFill>
              <a:latin typeface="Calibri"/>
              <a:cs typeface="Calibri"/>
            </a:endParaRPr>
          </a:p>
          <a:p>
            <a:r>
              <a:rPr lang="en-US" sz="3200">
                <a:solidFill>
                  <a:srgbClr val="0070C0"/>
                </a:solidFill>
                <a:latin typeface="Consolas"/>
                <a:cs typeface="Calibri"/>
              </a:rPr>
              <a:t>git </a:t>
            </a:r>
            <a:r>
              <a:rPr lang="en-US" sz="3200" b="1">
                <a:solidFill>
                  <a:srgbClr val="0070C0"/>
                </a:solidFill>
                <a:latin typeface="Consolas"/>
                <a:cs typeface="Calibri"/>
              </a:rPr>
              <a:t>clone</a:t>
            </a:r>
            <a:r>
              <a:rPr lang="en-US" sz="3200" b="1">
                <a:solidFill>
                  <a:srgbClr val="000000"/>
                </a:solidFill>
                <a:latin typeface="Consolas"/>
                <a:cs typeface="Calibri"/>
              </a:rPr>
              <a:t> </a:t>
            </a:r>
            <a:r>
              <a:rPr lang="en-US" sz="3200" b="1">
                <a:solidFill>
                  <a:srgbClr val="0070C0"/>
                </a:solidFill>
                <a:latin typeface="Consolas"/>
                <a:cs typeface="Calibri"/>
              </a:rPr>
              <a:t>[URL]  </a:t>
            </a:r>
            <a:r>
              <a:rPr lang="en-US" sz="3200" b="1">
                <a:latin typeface="Consolas"/>
                <a:cs typeface="Calibri"/>
              </a:rPr>
              <a:t># </a:t>
            </a:r>
            <a:r>
              <a:rPr lang="en-US" sz="3200">
                <a:latin typeface="Calibri"/>
                <a:cs typeface="Calibri"/>
              </a:rPr>
              <a:t>Copy </a:t>
            </a:r>
            <a:r>
              <a:rPr lang="en-US" sz="3200" b="1">
                <a:solidFill>
                  <a:srgbClr val="0070C0"/>
                </a:solidFill>
                <a:latin typeface="Calibri"/>
                <a:cs typeface="Calibri"/>
              </a:rPr>
              <a:t>Origin -&gt; Local</a:t>
            </a:r>
            <a:endParaRPr lang="en-US" sz="3200">
              <a:solidFill>
                <a:srgbClr val="0070C0"/>
              </a:solidFill>
              <a:latin typeface="Calibri"/>
              <a:cs typeface="Calibri"/>
            </a:endParaRPr>
          </a:p>
          <a:p>
            <a:r>
              <a:rPr lang="en-US" sz="3200">
                <a:latin typeface="Consolas"/>
                <a:cs typeface="Calibri"/>
              </a:rPr>
              <a:t>git </a:t>
            </a:r>
            <a:r>
              <a:rPr lang="en-US" sz="3200" b="1">
                <a:latin typeface="Consolas"/>
                <a:cs typeface="Calibri"/>
              </a:rPr>
              <a:t>commit</a:t>
            </a:r>
          </a:p>
          <a:p>
            <a:pPr lvl="1"/>
            <a:r>
              <a:rPr lang="en-US" sz="3200">
                <a:latin typeface="Consolas"/>
                <a:cs typeface="Calibri"/>
              </a:rPr>
              <a:t>git </a:t>
            </a:r>
            <a:r>
              <a:rPr lang="en-US" sz="3200" b="1">
                <a:latin typeface="Consolas"/>
                <a:cs typeface="Calibri"/>
              </a:rPr>
              <a:t>status</a:t>
            </a:r>
          </a:p>
          <a:p>
            <a:pPr lvl="1"/>
            <a:r>
              <a:rPr lang="en-US" sz="3200">
                <a:latin typeface="Consolas"/>
                <a:cs typeface="Calibri"/>
              </a:rPr>
              <a:t>git </a:t>
            </a:r>
            <a:r>
              <a:rPr lang="en-US" sz="3200" b="1">
                <a:latin typeface="Consolas"/>
                <a:cs typeface="Calibri"/>
              </a:rPr>
              <a:t>diff</a:t>
            </a:r>
          </a:p>
          <a:p>
            <a:r>
              <a:rPr lang="en-US" sz="3200">
                <a:latin typeface="Consolas"/>
                <a:cs typeface="Calibri"/>
              </a:rPr>
              <a:t>git </a:t>
            </a:r>
            <a:r>
              <a:rPr lang="en-US" sz="3200" b="1">
                <a:latin typeface="Consolas"/>
                <a:cs typeface="Calibri"/>
              </a:rPr>
              <a:t>push</a:t>
            </a:r>
          </a:p>
          <a:p>
            <a:r>
              <a:rPr lang="en-US" sz="3200" b="1">
                <a:cs typeface="Calibri"/>
              </a:rPr>
              <a:t>Pull Request</a:t>
            </a:r>
            <a:r>
              <a:rPr lang="en-US" sz="3200">
                <a:cs typeface="Calibri"/>
              </a:rPr>
              <a:t> (</a:t>
            </a:r>
            <a:r>
              <a:rPr lang="en-US" sz="3200" b="1">
                <a:cs typeface="Calibri"/>
              </a:rPr>
              <a:t>PR</a:t>
            </a:r>
            <a:r>
              <a:rPr lang="en-US" sz="3200">
                <a:cs typeface="Calibri"/>
              </a:rPr>
              <a:t>): Very Prestigious. Resume worthy</a:t>
            </a:r>
            <a:endParaRPr lang="en-US" sz="3200">
              <a:ea typeface="Calibri"/>
              <a:cs typeface="Calibri"/>
            </a:endParaRPr>
          </a:p>
        </p:txBody>
      </p:sp>
      <p:sp>
        <p:nvSpPr>
          <p:cNvPr id="4" name="Footer Placeholder 3">
            <a:extLst>
              <a:ext uri="{FF2B5EF4-FFF2-40B4-BE49-F238E27FC236}">
                <a16:creationId xmlns:a16="http://schemas.microsoft.com/office/drawing/2014/main" id="{57D05F8C-7799-89F0-6E0F-D9A3925F5E3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A7091E75-CCF2-6FE3-FDD9-7F40E4732DAC}"/>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3864177077"/>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D8F3BF43-E61E-9AFD-C334-C4CEBCE912B7}"/>
              </a:ext>
            </a:extLst>
          </p:cNvPr>
          <p:cNvPicPr>
            <a:picLocks noChangeAspect="1"/>
          </p:cNvPicPr>
          <p:nvPr/>
        </p:nvPicPr>
        <p:blipFill>
          <a:blip r:embed="rId4"/>
          <a:stretch>
            <a:fillRect/>
          </a:stretch>
        </p:blipFill>
        <p:spPr>
          <a:xfrm>
            <a:off x="2144214" y="1689944"/>
            <a:ext cx="7375070" cy="4745329"/>
          </a:xfrm>
          <a:prstGeom prst="rect">
            <a:avLst/>
          </a:prstGeom>
        </p:spPr>
      </p:pic>
      <p:sp>
        <p:nvSpPr>
          <p:cNvPr id="2" name="Title 1">
            <a:extLst>
              <a:ext uri="{FF2B5EF4-FFF2-40B4-BE49-F238E27FC236}">
                <a16:creationId xmlns:a16="http://schemas.microsoft.com/office/drawing/2014/main" id="{29B363AA-081F-039F-B5A3-B3D7DB619883}"/>
              </a:ext>
            </a:extLst>
          </p:cNvPr>
          <p:cNvSpPr>
            <a:spLocks noGrp="1"/>
          </p:cNvSpPr>
          <p:nvPr>
            <p:ph type="title"/>
          </p:nvPr>
        </p:nvSpPr>
        <p:spPr/>
        <p:txBody>
          <a:bodyPr/>
          <a:lstStyle/>
          <a:p>
            <a:r>
              <a:rPr lang="en-US" sz="3600">
                <a:latin typeface="Consolas"/>
                <a:cs typeface="Calibri Light"/>
              </a:rPr>
              <a:t>$ cd ~/repos</a:t>
            </a:r>
            <a:br>
              <a:rPr lang="en-US" sz="3600">
                <a:latin typeface="Consolas"/>
                <a:cs typeface="Calibri Light"/>
              </a:rPr>
            </a:br>
            <a:r>
              <a:rPr lang="en-US" sz="3600">
                <a:latin typeface="Consolas"/>
                <a:cs typeface="Calibri Light"/>
              </a:rPr>
              <a:t>$ git clone [</a:t>
            </a:r>
            <a:r>
              <a:rPr lang="en-US" sz="3600" b="1">
                <a:solidFill>
                  <a:srgbClr val="00B050"/>
                </a:solidFill>
                <a:latin typeface="Consolas"/>
                <a:cs typeface="Calibri Light"/>
              </a:rPr>
              <a:t>URL</a:t>
            </a:r>
            <a:r>
              <a:rPr lang="en-US" sz="3600">
                <a:latin typeface="Consolas"/>
                <a:cs typeface="Calibri Light"/>
              </a:rPr>
              <a:t>]</a:t>
            </a:r>
            <a:endParaRPr lang="en-US"/>
          </a:p>
        </p:txBody>
      </p:sp>
      <p:sp>
        <p:nvSpPr>
          <p:cNvPr id="3" name="Footer Placeholder 2">
            <a:extLst>
              <a:ext uri="{FF2B5EF4-FFF2-40B4-BE49-F238E27FC236}">
                <a16:creationId xmlns:a16="http://schemas.microsoft.com/office/drawing/2014/main" id="{6F0961C1-5C2E-2B95-B8F0-6A98BE61D26D}"/>
              </a:ext>
            </a:extLst>
          </p:cNvPr>
          <p:cNvSpPr>
            <a:spLocks noGrp="1"/>
          </p:cNvSpPr>
          <p:nvPr>
            <p:ph type="ftr" sz="quarter" idx="11"/>
          </p:nvPr>
        </p:nvSpPr>
        <p:spPr/>
        <p:txBody>
          <a:bodyPr/>
          <a:lstStyle/>
          <a:p>
            <a:r>
              <a:rPr lang="en-US"/>
              <a:t>DV Klopfenstein, PhD, Summer 2023</a:t>
            </a:r>
          </a:p>
        </p:txBody>
      </p:sp>
      <p:sp>
        <p:nvSpPr>
          <p:cNvPr id="4" name="Slide Number Placeholder 3">
            <a:extLst>
              <a:ext uri="{FF2B5EF4-FFF2-40B4-BE49-F238E27FC236}">
                <a16:creationId xmlns:a16="http://schemas.microsoft.com/office/drawing/2014/main" id="{EBAA4E7C-5447-F7BE-BDD6-06A7167B16F1}"/>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227741017"/>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B35E-0EB9-AF19-DCD3-8B5B8C7C5CB8}"/>
              </a:ext>
            </a:extLst>
          </p:cNvPr>
          <p:cNvSpPr>
            <a:spLocks noGrp="1"/>
          </p:cNvSpPr>
          <p:nvPr>
            <p:ph type="title"/>
          </p:nvPr>
        </p:nvSpPr>
        <p:spPr/>
        <p:txBody>
          <a:bodyPr/>
          <a:lstStyle/>
          <a:p>
            <a:r>
              <a:rPr lang="en-US">
                <a:cs typeface="Calibri Light"/>
              </a:rPr>
              <a:t>GitHub</a:t>
            </a:r>
            <a:endParaRPr lang="en-US"/>
          </a:p>
        </p:txBody>
      </p:sp>
      <p:sp>
        <p:nvSpPr>
          <p:cNvPr id="3" name="Footer Placeholder 2">
            <a:extLst>
              <a:ext uri="{FF2B5EF4-FFF2-40B4-BE49-F238E27FC236}">
                <a16:creationId xmlns:a16="http://schemas.microsoft.com/office/drawing/2014/main" id="{6BC9F593-2710-1B88-997C-07D8B6A018A3}"/>
              </a:ext>
            </a:extLst>
          </p:cNvPr>
          <p:cNvSpPr>
            <a:spLocks noGrp="1"/>
          </p:cNvSpPr>
          <p:nvPr>
            <p:ph type="ftr" sz="quarter" idx="11"/>
          </p:nvPr>
        </p:nvSpPr>
        <p:spPr/>
        <p:txBody>
          <a:bodyPr/>
          <a:lstStyle/>
          <a:p>
            <a:r>
              <a:rPr lang="en-US"/>
              <a:t>DV Klopfenstein, PhD, Summer 2023</a:t>
            </a:r>
          </a:p>
        </p:txBody>
      </p:sp>
      <p:sp>
        <p:nvSpPr>
          <p:cNvPr id="4" name="Slide Number Placeholder 3">
            <a:extLst>
              <a:ext uri="{FF2B5EF4-FFF2-40B4-BE49-F238E27FC236}">
                <a16:creationId xmlns:a16="http://schemas.microsoft.com/office/drawing/2014/main" id="{9F4D03C7-E705-28B2-C881-90AD7EB0F5AA}"/>
              </a:ext>
            </a:extLst>
          </p:cNvPr>
          <p:cNvSpPr>
            <a:spLocks noGrp="1"/>
          </p:cNvSpPr>
          <p:nvPr>
            <p:ph type="sldNum" sz="quarter" idx="12"/>
          </p:nvPr>
        </p:nvSpPr>
        <p:spPr/>
        <p:txBody>
          <a:bodyPr/>
          <a:lstStyle/>
          <a:p>
            <a:fld id="{330EA680-D336-4FF7-8B7A-9848BB0A1C32}" type="slidenum">
              <a:rPr lang="en-US" smtClean="0"/>
              <a:t>3</a:t>
            </a:fld>
            <a:endParaRPr lang="en-US"/>
          </a:p>
        </p:txBody>
      </p:sp>
      <p:pic>
        <p:nvPicPr>
          <p:cNvPr id="5" name="Picture 5" descr="A screenshot of a computer&#10;&#10;Description automatically generated">
            <a:extLst>
              <a:ext uri="{FF2B5EF4-FFF2-40B4-BE49-F238E27FC236}">
                <a16:creationId xmlns:a16="http://schemas.microsoft.com/office/drawing/2014/main" id="{3FEFC0E5-D88E-1281-0721-0BFB9737B13C}"/>
              </a:ext>
            </a:extLst>
          </p:cNvPr>
          <p:cNvPicPr>
            <a:picLocks noChangeAspect="1"/>
          </p:cNvPicPr>
          <p:nvPr/>
        </p:nvPicPr>
        <p:blipFill>
          <a:blip r:embed="rId2"/>
          <a:stretch>
            <a:fillRect/>
          </a:stretch>
        </p:blipFill>
        <p:spPr>
          <a:xfrm>
            <a:off x="5114260" y="338583"/>
            <a:ext cx="6452346" cy="6010661"/>
          </a:xfrm>
          <a:prstGeom prst="rect">
            <a:avLst/>
          </a:prstGeom>
        </p:spPr>
      </p:pic>
      <p:sp>
        <p:nvSpPr>
          <p:cNvPr id="6" name="TextBox 5">
            <a:extLst>
              <a:ext uri="{FF2B5EF4-FFF2-40B4-BE49-F238E27FC236}">
                <a16:creationId xmlns:a16="http://schemas.microsoft.com/office/drawing/2014/main" id="{85734D94-9C8E-5346-53AE-9D87B4EDD064}"/>
              </a:ext>
            </a:extLst>
          </p:cNvPr>
          <p:cNvSpPr txBox="1"/>
          <p:nvPr/>
        </p:nvSpPr>
        <p:spPr>
          <a:xfrm>
            <a:off x="832036" y="1632137"/>
            <a:ext cx="3886199"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a:cs typeface="Calibri"/>
              </a:rPr>
              <a:t>100 million users</a:t>
            </a:r>
            <a:r>
              <a:rPr lang="en-US" sz="2400">
                <a:cs typeface="Calibri"/>
              </a:rPr>
              <a:t> and growing </a:t>
            </a:r>
            <a:endParaRPr lang="en-US" sz="2400" b="1">
              <a:cs typeface="Calibri"/>
            </a:endParaRPr>
          </a:p>
          <a:p>
            <a:pPr marL="285750" indent="-285750">
              <a:buFont typeface="Arial"/>
              <a:buChar char="•"/>
            </a:pPr>
            <a:r>
              <a:rPr lang="en-US" sz="2400" b="1">
                <a:cs typeface="Calibri"/>
              </a:rPr>
              <a:t>Protect your work</a:t>
            </a:r>
            <a:r>
              <a:rPr lang="en-US" sz="2400">
                <a:cs typeface="Calibri"/>
              </a:rPr>
              <a:t> with version control (git)</a:t>
            </a:r>
            <a:endParaRPr lang="en-US"/>
          </a:p>
          <a:p>
            <a:pPr marL="285750" indent="-285750">
              <a:buFont typeface="Arial"/>
              <a:buChar char="•"/>
            </a:pPr>
            <a:r>
              <a:rPr lang="en-US" sz="2400" b="1">
                <a:cs typeface="Calibri"/>
              </a:rPr>
              <a:t>Work together</a:t>
            </a:r>
            <a:endParaRPr lang="en-US" b="1">
              <a:cs typeface="Calibri"/>
            </a:endParaRPr>
          </a:p>
          <a:p>
            <a:pPr marL="285750" indent="-285750">
              <a:buFont typeface="Arial"/>
              <a:buChar char="•"/>
            </a:pPr>
            <a:r>
              <a:rPr lang="en-US" sz="2400" b="1">
                <a:cs typeface="Calibri"/>
              </a:rPr>
              <a:t>Free Open Source projects</a:t>
            </a:r>
            <a:r>
              <a:rPr lang="en-US" sz="2400">
                <a:cs typeface="Calibri"/>
              </a:rPr>
              <a:t>:</a:t>
            </a:r>
          </a:p>
          <a:p>
            <a:pPr marL="742950" lvl="1" indent="-285750">
              <a:buFont typeface="Arial"/>
              <a:buChar char="•"/>
            </a:pPr>
            <a:r>
              <a:rPr lang="en-US" sz="2400">
                <a:cs typeface="Calibri"/>
              </a:rPr>
              <a:t>Sequencing</a:t>
            </a:r>
          </a:p>
          <a:p>
            <a:pPr marL="742950" lvl="1" indent="-285750">
              <a:buFont typeface="Arial"/>
              <a:buChar char="•"/>
            </a:pPr>
            <a:r>
              <a:rPr lang="en-US" sz="2400">
                <a:cs typeface="Calibri"/>
              </a:rPr>
              <a:t>Plotting</a:t>
            </a:r>
          </a:p>
          <a:p>
            <a:pPr marL="742950" lvl="1" indent="-285750">
              <a:buFont typeface="Arial"/>
              <a:buChar char="•"/>
            </a:pPr>
            <a:r>
              <a:rPr lang="en-US" sz="2400">
                <a:cs typeface="Calibri"/>
              </a:rPr>
              <a:t>Scientific computing</a:t>
            </a:r>
          </a:p>
          <a:p>
            <a:pPr marL="742950" lvl="1" indent="-285750">
              <a:buFont typeface="Arial"/>
              <a:buChar char="•"/>
            </a:pPr>
            <a:r>
              <a:rPr lang="en-US" sz="2400">
                <a:cs typeface="Calibri"/>
              </a:rPr>
              <a:t>Many more!</a:t>
            </a:r>
          </a:p>
          <a:p>
            <a:pPr marL="285750" indent="-285750">
              <a:buFont typeface="Arial"/>
              <a:buChar char="•"/>
            </a:pPr>
            <a:endParaRPr lang="en-US" sz="2400">
              <a:cs typeface="Calibri"/>
            </a:endParaRPr>
          </a:p>
          <a:p>
            <a:pPr marL="285750" indent="-285750">
              <a:buFont typeface="Arial"/>
              <a:buChar char="•"/>
            </a:pPr>
            <a:endParaRPr lang="en-US">
              <a:cs typeface="Calibri"/>
            </a:endParaRPr>
          </a:p>
        </p:txBody>
      </p:sp>
    </p:spTree>
    <p:extLst>
      <p:ext uri="{BB962C8B-B14F-4D97-AF65-F5344CB8AC3E}">
        <p14:creationId xmlns:p14="http://schemas.microsoft.com/office/powerpoint/2010/main" val="1929704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fork&#10;&#10;Description automatically generated">
            <a:extLst>
              <a:ext uri="{FF2B5EF4-FFF2-40B4-BE49-F238E27FC236}">
                <a16:creationId xmlns:a16="http://schemas.microsoft.com/office/drawing/2014/main" id="{F1CBC9CE-BBEA-0134-1949-E856E9FC1E62}"/>
              </a:ext>
            </a:extLst>
          </p:cNvPr>
          <p:cNvPicPr>
            <a:picLocks noChangeAspect="1"/>
          </p:cNvPicPr>
          <p:nvPr/>
        </p:nvPicPr>
        <p:blipFill>
          <a:blip r:embed="rId3"/>
          <a:stretch>
            <a:fillRect/>
          </a:stretch>
        </p:blipFill>
        <p:spPr>
          <a:xfrm>
            <a:off x="3494314" y="363244"/>
            <a:ext cx="7783284" cy="5837597"/>
          </a:xfrm>
          <a:prstGeom prst="rect">
            <a:avLst/>
          </a:prstGeom>
        </p:spPr>
      </p:pic>
      <p:sp>
        <p:nvSpPr>
          <p:cNvPr id="2" name="Title 1">
            <a:extLst>
              <a:ext uri="{FF2B5EF4-FFF2-40B4-BE49-F238E27FC236}">
                <a16:creationId xmlns:a16="http://schemas.microsoft.com/office/drawing/2014/main" id="{5C7BECEC-11EC-5E8C-D141-42DA5EAC5A96}"/>
              </a:ext>
            </a:extLst>
          </p:cNvPr>
          <p:cNvSpPr>
            <a:spLocks noGrp="1"/>
          </p:cNvSpPr>
          <p:nvPr>
            <p:ph type="title"/>
          </p:nvPr>
        </p:nvSpPr>
        <p:spPr>
          <a:xfrm>
            <a:off x="838200" y="365125"/>
            <a:ext cx="3871913" cy="1337469"/>
          </a:xfrm>
        </p:spPr>
        <p:txBody>
          <a:bodyPr>
            <a:normAutofit/>
          </a:bodyPr>
          <a:lstStyle/>
          <a:p>
            <a:pPr marL="742950" indent="-742950">
              <a:buAutoNum type="arabicPeriod"/>
            </a:pPr>
            <a:r>
              <a:rPr lang="en-US">
                <a:ea typeface="Calibri Light"/>
                <a:cs typeface="Calibri Light"/>
              </a:rPr>
              <a:t>Fork once</a:t>
            </a:r>
            <a:endParaRPr lang="en-US"/>
          </a:p>
        </p:txBody>
      </p:sp>
      <p:sp>
        <p:nvSpPr>
          <p:cNvPr id="6" name="Slide Number Placeholder 5">
            <a:extLst>
              <a:ext uri="{FF2B5EF4-FFF2-40B4-BE49-F238E27FC236}">
                <a16:creationId xmlns:a16="http://schemas.microsoft.com/office/drawing/2014/main" id="{DA7AEE52-E006-424C-EB34-FF024F359CB5}"/>
              </a:ext>
            </a:extLst>
          </p:cNvPr>
          <p:cNvSpPr>
            <a:spLocks noGrp="1"/>
          </p:cNvSpPr>
          <p:nvPr>
            <p:ph type="sldNum" sz="quarter" idx="12"/>
          </p:nvPr>
        </p:nvSpPr>
        <p:spPr/>
        <p:txBody>
          <a:bodyPr/>
          <a:lstStyle/>
          <a:p>
            <a:fld id="{330EA680-D336-4FF7-8B7A-9848BB0A1C32}" type="slidenum">
              <a:rPr lang="en-US" smtClean="0"/>
              <a:t>30</a:t>
            </a:fld>
            <a:endParaRPr lang="en-US"/>
          </a:p>
        </p:txBody>
      </p:sp>
      <p:sp>
        <p:nvSpPr>
          <p:cNvPr id="4" name="Footer Placeholder 3">
            <a:extLst>
              <a:ext uri="{FF2B5EF4-FFF2-40B4-BE49-F238E27FC236}">
                <a16:creationId xmlns:a16="http://schemas.microsoft.com/office/drawing/2014/main" id="{EC51CF3A-6536-8A43-899A-CD2087EB53F7}"/>
              </a:ext>
            </a:extLst>
          </p:cNvPr>
          <p:cNvSpPr>
            <a:spLocks noGrp="1"/>
          </p:cNvSpPr>
          <p:nvPr>
            <p:ph type="ftr" sz="quarter" idx="11"/>
          </p:nvPr>
        </p:nvSpPr>
        <p:spPr>
          <a:xfrm>
            <a:off x="4038600" y="6356350"/>
            <a:ext cx="4238367" cy="365125"/>
          </a:xfrm>
        </p:spPr>
        <p:txBody>
          <a:bodyPr/>
          <a:lstStyle/>
          <a:p>
            <a:r>
              <a:rPr lang="en-US"/>
              <a:t>DV Klopfenstein, PhD, Summer 2023</a:t>
            </a:r>
          </a:p>
        </p:txBody>
      </p:sp>
      <p:pic>
        <p:nvPicPr>
          <p:cNvPr id="12" name="Picture 7" descr="A pair of black objects&#10;&#10;Description automatically generated">
            <a:extLst>
              <a:ext uri="{FF2B5EF4-FFF2-40B4-BE49-F238E27FC236}">
                <a16:creationId xmlns:a16="http://schemas.microsoft.com/office/drawing/2014/main" id="{6692E79C-71D2-00E3-DA78-0C098504893D}"/>
              </a:ext>
            </a:extLst>
          </p:cNvPr>
          <p:cNvPicPr>
            <a:picLocks noChangeAspect="1"/>
          </p:cNvPicPr>
          <p:nvPr/>
        </p:nvPicPr>
        <p:blipFill>
          <a:blip r:embed="rId4"/>
          <a:stretch>
            <a:fillRect/>
          </a:stretch>
        </p:blipFill>
        <p:spPr>
          <a:xfrm>
            <a:off x="1065928" y="1711120"/>
            <a:ext cx="2662944" cy="3017258"/>
          </a:xfrm>
          <a:prstGeom prst="rect">
            <a:avLst/>
          </a:prstGeom>
        </p:spPr>
      </p:pic>
    </p:spTree>
    <p:extLst>
      <p:ext uri="{BB962C8B-B14F-4D97-AF65-F5344CB8AC3E}">
        <p14:creationId xmlns:p14="http://schemas.microsoft.com/office/powerpoint/2010/main" val="1466642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10;&#10;Description automatically generated">
            <a:extLst>
              <a:ext uri="{FF2B5EF4-FFF2-40B4-BE49-F238E27FC236}">
                <a16:creationId xmlns:a16="http://schemas.microsoft.com/office/drawing/2014/main" id="{5D8D2A01-5501-F830-ED52-8BC854B92CE9}"/>
              </a:ext>
            </a:extLst>
          </p:cNvPr>
          <p:cNvPicPr>
            <a:picLocks noChangeAspect="1"/>
          </p:cNvPicPr>
          <p:nvPr/>
        </p:nvPicPr>
        <p:blipFill>
          <a:blip r:embed="rId3"/>
          <a:stretch>
            <a:fillRect/>
          </a:stretch>
        </p:blipFill>
        <p:spPr>
          <a:xfrm>
            <a:off x="3104072" y="525669"/>
            <a:ext cx="8097328" cy="5486459"/>
          </a:xfrm>
          <a:prstGeom prst="rect">
            <a:avLst/>
          </a:prstGeom>
        </p:spPr>
      </p:pic>
      <p:sp>
        <p:nvSpPr>
          <p:cNvPr id="2" name="Title 1">
            <a:extLst>
              <a:ext uri="{FF2B5EF4-FFF2-40B4-BE49-F238E27FC236}">
                <a16:creationId xmlns:a16="http://schemas.microsoft.com/office/drawing/2014/main" id="{5C7BECEC-11EC-5E8C-D141-42DA5EAC5A96}"/>
              </a:ext>
            </a:extLst>
          </p:cNvPr>
          <p:cNvSpPr>
            <a:spLocks noGrp="1"/>
          </p:cNvSpPr>
          <p:nvPr>
            <p:ph type="title"/>
          </p:nvPr>
        </p:nvSpPr>
        <p:spPr>
          <a:xfrm>
            <a:off x="838200" y="365125"/>
            <a:ext cx="3871913" cy="1337469"/>
          </a:xfrm>
        </p:spPr>
        <p:txBody>
          <a:bodyPr>
            <a:normAutofit/>
          </a:bodyPr>
          <a:lstStyle/>
          <a:p>
            <a:r>
              <a:rPr lang="en-US">
                <a:ea typeface="Calibri Light"/>
                <a:cs typeface="Calibri Light"/>
              </a:rPr>
              <a:t>2. Clone once</a:t>
            </a:r>
          </a:p>
        </p:txBody>
      </p:sp>
      <p:sp>
        <p:nvSpPr>
          <p:cNvPr id="6" name="Slide Number Placeholder 5">
            <a:extLst>
              <a:ext uri="{FF2B5EF4-FFF2-40B4-BE49-F238E27FC236}">
                <a16:creationId xmlns:a16="http://schemas.microsoft.com/office/drawing/2014/main" id="{DA7AEE52-E006-424C-EB34-FF024F359CB5}"/>
              </a:ext>
            </a:extLst>
          </p:cNvPr>
          <p:cNvSpPr>
            <a:spLocks noGrp="1"/>
          </p:cNvSpPr>
          <p:nvPr>
            <p:ph type="sldNum" sz="quarter" idx="12"/>
          </p:nvPr>
        </p:nvSpPr>
        <p:spPr/>
        <p:txBody>
          <a:bodyPr/>
          <a:lstStyle/>
          <a:p>
            <a:fld id="{330EA680-D336-4FF7-8B7A-9848BB0A1C32}" type="slidenum">
              <a:rPr lang="en-US" smtClean="0"/>
              <a:t>31</a:t>
            </a:fld>
            <a:endParaRPr lang="en-US"/>
          </a:p>
        </p:txBody>
      </p:sp>
      <p:sp>
        <p:nvSpPr>
          <p:cNvPr id="4" name="Footer Placeholder 3">
            <a:extLst>
              <a:ext uri="{FF2B5EF4-FFF2-40B4-BE49-F238E27FC236}">
                <a16:creationId xmlns:a16="http://schemas.microsoft.com/office/drawing/2014/main" id="{EC51CF3A-6536-8A43-899A-CD2087EB53F7}"/>
              </a:ext>
            </a:extLst>
          </p:cNvPr>
          <p:cNvSpPr>
            <a:spLocks noGrp="1"/>
          </p:cNvSpPr>
          <p:nvPr>
            <p:ph type="ftr" sz="quarter" idx="11"/>
          </p:nvPr>
        </p:nvSpPr>
        <p:spPr>
          <a:xfrm>
            <a:off x="4038600" y="6356350"/>
            <a:ext cx="4238367" cy="365125"/>
          </a:xfrm>
        </p:spPr>
        <p:txBody>
          <a:bodyPr/>
          <a:lstStyle/>
          <a:p>
            <a:r>
              <a:rPr lang="en-US"/>
              <a:t>DV Klopfenstein, PhD, Summer 2023</a:t>
            </a:r>
          </a:p>
        </p:txBody>
      </p:sp>
    </p:spTree>
    <p:extLst>
      <p:ext uri="{BB962C8B-B14F-4D97-AF65-F5344CB8AC3E}">
        <p14:creationId xmlns:p14="http://schemas.microsoft.com/office/powerpoint/2010/main" val="497896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2689-2454-18D5-292F-98377E186D96}"/>
              </a:ext>
            </a:extLst>
          </p:cNvPr>
          <p:cNvSpPr>
            <a:spLocks noGrp="1"/>
          </p:cNvSpPr>
          <p:nvPr>
            <p:ph type="title"/>
          </p:nvPr>
        </p:nvSpPr>
        <p:spPr/>
        <p:txBody>
          <a:bodyPr/>
          <a:lstStyle/>
          <a:p>
            <a:r>
              <a:rPr lang="en-US">
                <a:ea typeface="Calibri Light"/>
                <a:cs typeface="Calibri Light"/>
              </a:rPr>
              <a:t>Linux and File Systems</a:t>
            </a:r>
          </a:p>
        </p:txBody>
      </p:sp>
      <p:sp>
        <p:nvSpPr>
          <p:cNvPr id="4" name="Footer Placeholder 3">
            <a:extLst>
              <a:ext uri="{FF2B5EF4-FFF2-40B4-BE49-F238E27FC236}">
                <a16:creationId xmlns:a16="http://schemas.microsoft.com/office/drawing/2014/main" id="{63CDC868-B47C-783C-3023-0FC81EBC5CCA}"/>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34A400C7-50DD-99FD-E45A-461923E8CCAE}"/>
              </a:ext>
            </a:extLst>
          </p:cNvPr>
          <p:cNvSpPr>
            <a:spLocks noGrp="1"/>
          </p:cNvSpPr>
          <p:nvPr>
            <p:ph type="sldNum" sz="quarter" idx="12"/>
          </p:nvPr>
        </p:nvSpPr>
        <p:spPr/>
        <p:txBody>
          <a:bodyPr/>
          <a:lstStyle/>
          <a:p>
            <a:fld id="{330EA680-D336-4FF7-8B7A-9848BB0A1C32}" type="slidenum">
              <a:rPr lang="en-US" smtClean="0"/>
              <a:t>32</a:t>
            </a:fld>
            <a:endParaRPr lang="en-US"/>
          </a:p>
        </p:txBody>
      </p:sp>
      <p:pic>
        <p:nvPicPr>
          <p:cNvPr id="6" name="Picture 5" descr="A diagram of a root folder&#10;&#10;Description automatically generated">
            <a:extLst>
              <a:ext uri="{FF2B5EF4-FFF2-40B4-BE49-F238E27FC236}">
                <a16:creationId xmlns:a16="http://schemas.microsoft.com/office/drawing/2014/main" id="{7BC123DB-8991-3423-D07D-2F6BCDA23E6C}"/>
              </a:ext>
            </a:extLst>
          </p:cNvPr>
          <p:cNvPicPr>
            <a:picLocks noChangeAspect="1"/>
          </p:cNvPicPr>
          <p:nvPr/>
        </p:nvPicPr>
        <p:blipFill>
          <a:blip r:embed="rId4"/>
          <a:stretch>
            <a:fillRect/>
          </a:stretch>
        </p:blipFill>
        <p:spPr>
          <a:xfrm>
            <a:off x="1428020" y="1618814"/>
            <a:ext cx="8543967" cy="4637200"/>
          </a:xfrm>
          <a:prstGeom prst="rect">
            <a:avLst/>
          </a:prstGeom>
        </p:spPr>
      </p:pic>
      <p:sp>
        <p:nvSpPr>
          <p:cNvPr id="7" name="TextBox 6">
            <a:extLst>
              <a:ext uri="{FF2B5EF4-FFF2-40B4-BE49-F238E27FC236}">
                <a16:creationId xmlns:a16="http://schemas.microsoft.com/office/drawing/2014/main" id="{9ED6E1D0-B162-D969-DBC6-F5AFEBEA8A9A}"/>
              </a:ext>
            </a:extLst>
          </p:cNvPr>
          <p:cNvSpPr txBox="1"/>
          <p:nvPr/>
        </p:nvSpPr>
        <p:spPr>
          <a:xfrm>
            <a:off x="3890513" y="6593456"/>
            <a:ext cx="83072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https://www.researchgate.net/publication/350296947_Assessment_of_Construction_Materials_Trends_Salt_Content_from_Scanned_Images</a:t>
            </a:r>
            <a:endParaRPr lang="en-US" sz="1100">
              <a:ea typeface="Calibri"/>
              <a:cs typeface="Calibri"/>
            </a:endParaRPr>
          </a:p>
        </p:txBody>
      </p:sp>
      <p:sp>
        <p:nvSpPr>
          <p:cNvPr id="10" name="Rectangle 9">
            <a:extLst>
              <a:ext uri="{FF2B5EF4-FFF2-40B4-BE49-F238E27FC236}">
                <a16:creationId xmlns:a16="http://schemas.microsoft.com/office/drawing/2014/main" id="{A8133442-E1F3-DEA2-DA8E-C579E36CE8CD}"/>
              </a:ext>
            </a:extLst>
          </p:cNvPr>
          <p:cNvSpPr/>
          <p:nvPr/>
        </p:nvSpPr>
        <p:spPr>
          <a:xfrm>
            <a:off x="8823222" y="699795"/>
            <a:ext cx="2472906" cy="7188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Origin</a:t>
            </a:r>
            <a:endParaRPr lang="en-US"/>
          </a:p>
        </p:txBody>
      </p:sp>
      <p:cxnSp>
        <p:nvCxnSpPr>
          <p:cNvPr id="12" name="Straight Arrow Connector 11">
            <a:extLst>
              <a:ext uri="{FF2B5EF4-FFF2-40B4-BE49-F238E27FC236}">
                <a16:creationId xmlns:a16="http://schemas.microsoft.com/office/drawing/2014/main" id="{3918D7A9-F18B-5203-56C5-7AF1B9CAA561}"/>
              </a:ext>
            </a:extLst>
          </p:cNvPr>
          <p:cNvCxnSpPr/>
          <p:nvPr/>
        </p:nvCxnSpPr>
        <p:spPr>
          <a:xfrm flipH="1">
            <a:off x="6581058" y="1331885"/>
            <a:ext cx="3384428" cy="9000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862318"/>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5770-8908-AE63-F3AB-C4CFDE3F5677}"/>
              </a:ext>
            </a:extLst>
          </p:cNvPr>
          <p:cNvSpPr>
            <a:spLocks noGrp="1"/>
          </p:cNvSpPr>
          <p:nvPr>
            <p:ph type="title"/>
          </p:nvPr>
        </p:nvSpPr>
        <p:spPr/>
        <p:txBody>
          <a:bodyPr/>
          <a:lstStyle/>
          <a:p>
            <a:r>
              <a:rPr lang="en-US" b="1">
                <a:solidFill>
                  <a:srgbClr val="C00000"/>
                </a:solidFill>
                <a:ea typeface="Calibri Light"/>
                <a:cs typeface="Calibri Light"/>
              </a:rPr>
              <a:t>Lab activity 2: Welcome to the Command Line</a:t>
            </a:r>
            <a:endParaRPr lang="en-US">
              <a:solidFill>
                <a:srgbClr val="C00000"/>
              </a:solidFill>
              <a:ea typeface="Calibri Light"/>
              <a:cs typeface="Calibri Light"/>
            </a:endParaRPr>
          </a:p>
        </p:txBody>
      </p:sp>
      <p:sp>
        <p:nvSpPr>
          <p:cNvPr id="3" name="Content Placeholder 2">
            <a:extLst>
              <a:ext uri="{FF2B5EF4-FFF2-40B4-BE49-F238E27FC236}">
                <a16:creationId xmlns:a16="http://schemas.microsoft.com/office/drawing/2014/main" id="{C030149F-4AEF-C752-182C-2951F31BFD0C}"/>
              </a:ext>
            </a:extLst>
          </p:cNvPr>
          <p:cNvSpPr>
            <a:spLocks noGrp="1"/>
          </p:cNvSpPr>
          <p:nvPr>
            <p:ph idx="1"/>
          </p:nvPr>
        </p:nvSpPr>
        <p:spPr/>
        <p:txBody>
          <a:bodyPr vert="horz" lIns="91440" tIns="45720" rIns="91440" bIns="45720" rtlCol="0" anchor="t">
            <a:normAutofit fontScale="92500" lnSpcReduction="20000"/>
          </a:bodyPr>
          <a:lstStyle/>
          <a:p>
            <a:r>
              <a:rPr lang="en-US">
                <a:latin typeface="Consolas"/>
                <a:ea typeface="Calibri"/>
                <a:cs typeface="Calibri"/>
              </a:rPr>
              <a:t>pwd</a:t>
            </a:r>
          </a:p>
          <a:p>
            <a:r>
              <a:rPr lang="en-US">
                <a:latin typeface="Consolas"/>
                <a:ea typeface="Calibri"/>
                <a:cs typeface="Calibri"/>
              </a:rPr>
              <a:t>cd ~/repos/OMICS</a:t>
            </a:r>
          </a:p>
          <a:p>
            <a:r>
              <a:rPr lang="en-US">
                <a:latin typeface="Consolas"/>
                <a:ea typeface="Calibri"/>
                <a:cs typeface="Calibri"/>
              </a:rPr>
              <a:t>ls</a:t>
            </a:r>
          </a:p>
          <a:p>
            <a:r>
              <a:rPr lang="en-US">
                <a:latin typeface="Consolas"/>
                <a:ea typeface="Calibri"/>
                <a:cs typeface="Calibri"/>
              </a:rPr>
              <a:t>ls –help</a:t>
            </a:r>
          </a:p>
          <a:p>
            <a:r>
              <a:rPr lang="en-US">
                <a:latin typeface="Consolas"/>
                <a:ea typeface="Calibri"/>
                <a:cs typeface="Calibri"/>
              </a:rPr>
              <a:t>ls –</a:t>
            </a:r>
            <a:r>
              <a:rPr lang="en-US" err="1">
                <a:latin typeface="Consolas"/>
                <a:ea typeface="Calibri"/>
                <a:cs typeface="Calibri"/>
              </a:rPr>
              <a:t>lrt</a:t>
            </a:r>
            <a:endParaRPr lang="en-US">
              <a:latin typeface="Consolas"/>
              <a:ea typeface="Calibri"/>
              <a:cs typeface="Calibri"/>
            </a:endParaRPr>
          </a:p>
          <a:p>
            <a:r>
              <a:rPr lang="en-US">
                <a:latin typeface="Consolas"/>
                <a:ea typeface="Calibri"/>
                <a:cs typeface="Calibri"/>
              </a:rPr>
              <a:t>ls -</a:t>
            </a:r>
            <a:r>
              <a:rPr lang="en-US" err="1">
                <a:latin typeface="Consolas"/>
                <a:ea typeface="Calibri"/>
                <a:cs typeface="Calibri"/>
              </a:rPr>
              <a:t>lrth</a:t>
            </a:r>
            <a:endParaRPr lang="en-US">
              <a:latin typeface="Consolas"/>
              <a:ea typeface="Calibri"/>
              <a:cs typeface="Calibri"/>
            </a:endParaRPr>
          </a:p>
          <a:p>
            <a:r>
              <a:rPr lang="en-US">
                <a:latin typeface="Consolas"/>
                <a:ea typeface="Calibri"/>
                <a:cs typeface="Calibri"/>
              </a:rPr>
              <a:t>cd</a:t>
            </a:r>
          </a:p>
          <a:p>
            <a:r>
              <a:rPr lang="en-US">
                <a:latin typeface="Consolas"/>
                <a:ea typeface="Calibri"/>
                <a:cs typeface="Calibri"/>
              </a:rPr>
              <a:t>cd repo</a:t>
            </a:r>
          </a:p>
          <a:p>
            <a:r>
              <a:rPr lang="en-US">
                <a:latin typeface="Consolas"/>
                <a:ea typeface="Calibri"/>
                <a:cs typeface="Calibri"/>
              </a:rPr>
              <a:t>cd ~</a:t>
            </a:r>
          </a:p>
          <a:p>
            <a:r>
              <a:rPr lang="en-US">
                <a:latin typeface="Consolas"/>
                <a:ea typeface="Calibri"/>
                <a:cs typeface="Calibri"/>
              </a:rPr>
              <a:t>cd ~/repo/OMICS/projects </a:t>
            </a:r>
          </a:p>
          <a:p>
            <a:pPr marL="0" indent="0">
              <a:buNone/>
            </a:pPr>
            <a:endParaRPr lang="en-US">
              <a:ea typeface="Calibri"/>
              <a:cs typeface="Calibri"/>
            </a:endParaRPr>
          </a:p>
          <a:p>
            <a:endParaRPr lang="en-US">
              <a:ea typeface="Calibri"/>
              <a:cs typeface="Calibri"/>
            </a:endParaRPr>
          </a:p>
        </p:txBody>
      </p:sp>
      <p:sp>
        <p:nvSpPr>
          <p:cNvPr id="4" name="Footer Placeholder 3">
            <a:extLst>
              <a:ext uri="{FF2B5EF4-FFF2-40B4-BE49-F238E27FC236}">
                <a16:creationId xmlns:a16="http://schemas.microsoft.com/office/drawing/2014/main" id="{11EC2551-E060-20B9-3BBE-4727E292BD8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133BAC3D-80AC-2F7C-1321-C5F1110FCF78}"/>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352705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6EBBA-DE6E-2452-B196-6E3E3E1920B7}"/>
              </a:ext>
            </a:extLst>
          </p:cNvPr>
          <p:cNvSpPr>
            <a:spLocks noGrp="1"/>
          </p:cNvSpPr>
          <p:nvPr>
            <p:ph type="title"/>
          </p:nvPr>
        </p:nvSpPr>
        <p:spPr/>
        <p:txBody>
          <a:bodyPr/>
          <a:lstStyle/>
          <a:p>
            <a:r>
              <a:rPr lang="en-US" b="1">
                <a:solidFill>
                  <a:srgbClr val="C00000"/>
                </a:solidFill>
                <a:ea typeface="Calibri Light"/>
                <a:cs typeface="Calibri Light"/>
              </a:rPr>
              <a:t>Lab activity 2: Welcome to the Command Line</a:t>
            </a:r>
            <a:endParaRPr lang="en-US">
              <a:solidFill>
                <a:srgbClr val="C00000"/>
              </a:solidFill>
              <a:ea typeface="Calibri Light"/>
              <a:cs typeface="Calibri Light"/>
            </a:endParaRPr>
          </a:p>
        </p:txBody>
      </p:sp>
      <p:sp>
        <p:nvSpPr>
          <p:cNvPr id="3" name="Content Placeholder 2">
            <a:extLst>
              <a:ext uri="{FF2B5EF4-FFF2-40B4-BE49-F238E27FC236}">
                <a16:creationId xmlns:a16="http://schemas.microsoft.com/office/drawing/2014/main" id="{C30A3664-B291-DF93-247F-2B628871FFBB}"/>
              </a:ext>
            </a:extLst>
          </p:cNvPr>
          <p:cNvSpPr>
            <a:spLocks noGrp="1"/>
          </p:cNvSpPr>
          <p:nvPr>
            <p:ph idx="1"/>
          </p:nvPr>
        </p:nvSpPr>
        <p:spPr/>
        <p:txBody>
          <a:bodyPr vert="horz" lIns="91440" tIns="45720" rIns="91440" bIns="45720" rtlCol="0" anchor="t">
            <a:normAutofit fontScale="92500" lnSpcReduction="10000"/>
          </a:bodyPr>
          <a:lstStyle/>
          <a:p>
            <a:r>
              <a:rPr lang="en-US" sz="4000" dirty="0">
                <a:ea typeface="Calibri"/>
                <a:cs typeface="Calibri"/>
              </a:rPr>
              <a:t>Create a new directory: </a:t>
            </a:r>
            <a:endParaRPr lang="en-US">
              <a:ea typeface="Calibri"/>
              <a:cs typeface="Calibri"/>
            </a:endParaRPr>
          </a:p>
          <a:p>
            <a:pPr lvl="1"/>
            <a:r>
              <a:rPr lang="en-US" sz="3600" dirty="0">
                <a:ea typeface="Calibri"/>
                <a:cs typeface="Calibri"/>
              </a:rPr>
              <a:t>$ </a:t>
            </a:r>
            <a:r>
              <a:rPr lang="en-US" sz="3600" err="1">
                <a:latin typeface="Courier New"/>
                <a:ea typeface="Calibri"/>
                <a:cs typeface="Calibri"/>
              </a:rPr>
              <a:t>mkdir</a:t>
            </a:r>
            <a:r>
              <a:rPr lang="en-US" sz="3600" dirty="0">
                <a:latin typeface="Courier New"/>
                <a:ea typeface="Calibri"/>
                <a:cs typeface="Calibri"/>
              </a:rPr>
              <a:t> [</a:t>
            </a:r>
            <a:r>
              <a:rPr lang="en-US" sz="3600" err="1">
                <a:latin typeface="Courier New"/>
                <a:ea typeface="Calibri"/>
                <a:cs typeface="Calibri"/>
              </a:rPr>
              <a:t>github_login</a:t>
            </a:r>
            <a:r>
              <a:rPr lang="en-US" sz="3600" dirty="0">
                <a:latin typeface="Courier New"/>
                <a:ea typeface="Calibri"/>
                <a:cs typeface="Calibri"/>
              </a:rPr>
              <a:t>]</a:t>
            </a:r>
            <a:endParaRPr lang="en-US" dirty="0">
              <a:latin typeface="Courier New"/>
              <a:cs typeface="Calibri"/>
            </a:endParaRPr>
          </a:p>
          <a:p>
            <a:r>
              <a:rPr lang="en-US" sz="4000" dirty="0">
                <a:latin typeface="Consolas"/>
                <a:ea typeface="Calibri"/>
                <a:cs typeface="Calibri"/>
              </a:rPr>
              <a:t>Now we will make a README </a:t>
            </a:r>
            <a:endParaRPr lang="en-US" dirty="0"/>
          </a:p>
          <a:p>
            <a:r>
              <a:rPr lang="en-US" sz="4000" dirty="0">
                <a:ea typeface="Calibri"/>
                <a:cs typeface="Calibri"/>
              </a:rPr>
              <a:t>What is a README?</a:t>
            </a:r>
          </a:p>
          <a:p>
            <a:pPr lvl="1"/>
            <a:r>
              <a:rPr lang="en-US" sz="3600" dirty="0">
                <a:ea typeface="Calibri"/>
                <a:cs typeface="Calibri"/>
              </a:rPr>
              <a:t>Welcome!</a:t>
            </a:r>
          </a:p>
          <a:p>
            <a:pPr lvl="1"/>
            <a:r>
              <a:rPr lang="en-US" sz="3600" dirty="0">
                <a:ea typeface="Calibri"/>
                <a:cs typeface="Calibri"/>
              </a:rPr>
              <a:t>We have been expecting you</a:t>
            </a:r>
          </a:p>
          <a:p>
            <a:pPr lvl="1"/>
            <a:r>
              <a:rPr lang="en-US" sz="3600" dirty="0">
                <a:ea typeface="Calibri"/>
                <a:cs typeface="Calibri"/>
              </a:rPr>
              <a:t>Let me show you around</a:t>
            </a:r>
          </a:p>
          <a:p>
            <a:r>
              <a:rPr lang="en-US" sz="4000" dirty="0">
                <a:ea typeface="Calibri"/>
                <a:cs typeface="Calibri"/>
              </a:rPr>
              <a:t>$ </a:t>
            </a:r>
            <a:r>
              <a:rPr lang="en-US" sz="4000" dirty="0">
                <a:latin typeface="Courier New"/>
                <a:ea typeface="Calibri"/>
                <a:cs typeface="Calibri"/>
              </a:rPr>
              <a:t>nano README.md</a:t>
            </a:r>
          </a:p>
        </p:txBody>
      </p:sp>
      <p:sp>
        <p:nvSpPr>
          <p:cNvPr id="4" name="Footer Placeholder 3">
            <a:extLst>
              <a:ext uri="{FF2B5EF4-FFF2-40B4-BE49-F238E27FC236}">
                <a16:creationId xmlns:a16="http://schemas.microsoft.com/office/drawing/2014/main" id="{30EE570E-9DF3-50BE-5CFF-FA3A818DF278}"/>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082A321A-AF85-40EC-F4F1-3719E9F9449B}"/>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2859446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5195-55E4-18C6-0537-0F2208A82793}"/>
              </a:ext>
            </a:extLst>
          </p:cNvPr>
          <p:cNvSpPr>
            <a:spLocks noGrp="1"/>
          </p:cNvSpPr>
          <p:nvPr>
            <p:ph type="title"/>
          </p:nvPr>
        </p:nvSpPr>
        <p:spPr/>
        <p:txBody>
          <a:bodyPr/>
          <a:lstStyle/>
          <a:p>
            <a:r>
              <a:rPr lang="en-US" b="1">
                <a:solidFill>
                  <a:srgbClr val="C00000"/>
                </a:solidFill>
                <a:ea typeface="Calibri Light"/>
                <a:cs typeface="Calibri Light"/>
              </a:rPr>
              <a:t>Lab Activity 3: "History"</a:t>
            </a:r>
            <a:endParaRPr lang="en-US" b="1">
              <a:solidFill>
                <a:srgbClr val="C00000"/>
              </a:solidFill>
            </a:endParaRPr>
          </a:p>
        </p:txBody>
      </p:sp>
      <p:sp>
        <p:nvSpPr>
          <p:cNvPr id="3" name="Content Placeholder 2">
            <a:extLst>
              <a:ext uri="{FF2B5EF4-FFF2-40B4-BE49-F238E27FC236}">
                <a16:creationId xmlns:a16="http://schemas.microsoft.com/office/drawing/2014/main" id="{F1140D63-9099-7A02-A54B-4DE23F0D194B}"/>
              </a:ext>
            </a:extLst>
          </p:cNvPr>
          <p:cNvSpPr>
            <a:spLocks noGrp="1"/>
          </p:cNvSpPr>
          <p:nvPr>
            <p:ph idx="1"/>
          </p:nvPr>
        </p:nvSpPr>
        <p:spPr/>
        <p:txBody>
          <a:bodyPr vert="horz" lIns="91440" tIns="45720" rIns="91440" bIns="45720" rtlCol="0" anchor="t">
            <a:normAutofit/>
          </a:bodyPr>
          <a:lstStyle/>
          <a:p>
            <a:pPr marL="685800"/>
            <a:r>
              <a:rPr lang="en-US" sz="2600">
                <a:latin typeface="Courier New"/>
                <a:ea typeface="Calibri"/>
                <a:cs typeface="Calibri"/>
              </a:rPr>
              <a:t>$ history</a:t>
            </a:r>
            <a:endParaRPr lang="en-US">
              <a:latin typeface="Courier New"/>
            </a:endParaRPr>
          </a:p>
          <a:p>
            <a:pPr marL="1428750" lvl="2"/>
            <a:r>
              <a:rPr lang="en-US" sz="2200">
                <a:ea typeface="Calibri"/>
                <a:cs typeface="Calibri"/>
              </a:rPr>
              <a:t>What happens when you type this command?</a:t>
            </a:r>
          </a:p>
          <a:p>
            <a:pPr marL="514350"/>
            <a:r>
              <a:rPr lang="en-US" sz="3000">
                <a:ea typeface="Calibri"/>
                <a:cs typeface="Calibri"/>
              </a:rPr>
              <a:t>Take the output of history and save it in your README</a:t>
            </a:r>
          </a:p>
          <a:p>
            <a:pPr marL="971550" lvl="1" indent="-285750"/>
            <a:r>
              <a:rPr lang="en-US" sz="2200">
                <a:ea typeface="Calibri"/>
                <a:cs typeface="Calibri"/>
              </a:rPr>
              <a:t> </a:t>
            </a:r>
            <a:r>
              <a:rPr lang="en-US" sz="2200">
                <a:latin typeface="Consolas"/>
                <a:ea typeface="Calibri"/>
                <a:cs typeface="Calibri"/>
              </a:rPr>
              <a:t>README_[</a:t>
            </a:r>
            <a:r>
              <a:rPr lang="en-US" sz="2200" err="1">
                <a:latin typeface="Consolas"/>
                <a:ea typeface="Calibri"/>
                <a:cs typeface="Calibri"/>
              </a:rPr>
              <a:t>GitHubLogin</a:t>
            </a:r>
            <a:r>
              <a:rPr lang="en-US" sz="2200">
                <a:latin typeface="Consolas"/>
                <a:ea typeface="Calibri"/>
                <a:cs typeface="Calibri"/>
              </a:rPr>
              <a:t>].md</a:t>
            </a:r>
            <a:endParaRPr lang="en-US" sz="2200">
              <a:ea typeface="Calibri"/>
              <a:cs typeface="Calibri"/>
            </a:endParaRPr>
          </a:p>
          <a:p>
            <a:pPr marL="514350"/>
            <a:endParaRPr lang="en-US" sz="2600">
              <a:latin typeface="Consolas"/>
              <a:ea typeface="Calibri"/>
              <a:cs typeface="Calibri"/>
            </a:endParaRPr>
          </a:p>
          <a:p>
            <a:pPr marL="685800"/>
            <a:r>
              <a:rPr lang="en-US" sz="2600">
                <a:ea typeface="Calibri"/>
                <a:cs typeface="Calibri"/>
              </a:rPr>
              <a:t>New commands: history, less</a:t>
            </a:r>
            <a:endParaRPr lang="en-US"/>
          </a:p>
        </p:txBody>
      </p:sp>
      <p:sp>
        <p:nvSpPr>
          <p:cNvPr id="4" name="Footer Placeholder 3">
            <a:extLst>
              <a:ext uri="{FF2B5EF4-FFF2-40B4-BE49-F238E27FC236}">
                <a16:creationId xmlns:a16="http://schemas.microsoft.com/office/drawing/2014/main" id="{832600A3-529B-6E04-74CB-D924948079E3}"/>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578FA083-30B0-81FE-A5D7-A85FBDD88A24}"/>
              </a:ext>
            </a:extLst>
          </p:cNvPr>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2412123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74D6-6D9C-A047-A40A-C30F09FE6E46}"/>
              </a:ext>
            </a:extLst>
          </p:cNvPr>
          <p:cNvSpPr>
            <a:spLocks noGrp="1"/>
          </p:cNvSpPr>
          <p:nvPr>
            <p:ph type="title"/>
          </p:nvPr>
        </p:nvSpPr>
        <p:spPr/>
        <p:txBody>
          <a:bodyPr/>
          <a:lstStyle/>
          <a:p>
            <a:r>
              <a:rPr lang="en-US">
                <a:ea typeface="Calibri Light"/>
                <a:cs typeface="Calibri Light"/>
              </a:rPr>
              <a:t>"Peeking" at a file</a:t>
            </a:r>
            <a:endParaRPr lang="en-US"/>
          </a:p>
        </p:txBody>
      </p:sp>
      <p:sp>
        <p:nvSpPr>
          <p:cNvPr id="3" name="Content Placeholder 2">
            <a:extLst>
              <a:ext uri="{FF2B5EF4-FFF2-40B4-BE49-F238E27FC236}">
                <a16:creationId xmlns:a16="http://schemas.microsoft.com/office/drawing/2014/main" id="{69A0B07D-5AF2-EB35-D965-D1F7CCD8A6CB}"/>
              </a:ext>
            </a:extLst>
          </p:cNvPr>
          <p:cNvSpPr>
            <a:spLocks noGrp="1"/>
          </p:cNvSpPr>
          <p:nvPr>
            <p:ph idx="1"/>
          </p:nvPr>
        </p:nvSpPr>
        <p:spPr/>
        <p:txBody>
          <a:bodyPr vert="horz" lIns="91440" tIns="45720" rIns="91440" bIns="45720" rtlCol="0" anchor="t">
            <a:normAutofit/>
          </a:bodyPr>
          <a:lstStyle/>
          <a:p>
            <a:r>
              <a:rPr lang="en-US">
                <a:latin typeface="Courier New"/>
                <a:ea typeface="Calibri"/>
                <a:cs typeface="Calibri"/>
              </a:rPr>
              <a:t>$ </a:t>
            </a:r>
            <a:r>
              <a:rPr lang="en-US" b="1">
                <a:latin typeface="Courier New"/>
                <a:ea typeface="Calibri"/>
                <a:cs typeface="Calibri"/>
              </a:rPr>
              <a:t>less</a:t>
            </a:r>
            <a:r>
              <a:rPr lang="en-US">
                <a:latin typeface="Courier New"/>
                <a:ea typeface="Calibri"/>
                <a:cs typeface="Calibri"/>
              </a:rPr>
              <a:t> </a:t>
            </a:r>
            <a:r>
              <a:rPr lang="en-US" sz="2200">
                <a:latin typeface="Courier New"/>
                <a:ea typeface="Calibri"/>
                <a:cs typeface="Calibri"/>
              </a:rPr>
              <a:t>README_[</a:t>
            </a:r>
            <a:r>
              <a:rPr lang="en-US" sz="2200" err="1">
                <a:latin typeface="Courier New"/>
                <a:ea typeface="Calibri"/>
                <a:cs typeface="Calibri"/>
              </a:rPr>
              <a:t>GitHubLogin</a:t>
            </a:r>
            <a:r>
              <a:rPr lang="en-US" sz="2200">
                <a:latin typeface="Courier New"/>
                <a:ea typeface="Calibri"/>
                <a:cs typeface="Calibri"/>
              </a:rPr>
              <a:t>].md</a:t>
            </a:r>
          </a:p>
          <a:p>
            <a:r>
              <a:rPr lang="en-US">
                <a:latin typeface="Courier New"/>
                <a:ea typeface="Calibri"/>
                <a:cs typeface="Calibri"/>
              </a:rPr>
              <a:t>$ </a:t>
            </a:r>
            <a:r>
              <a:rPr lang="en-US" b="1">
                <a:latin typeface="Courier New"/>
                <a:ea typeface="Calibri"/>
                <a:cs typeface="Calibri"/>
              </a:rPr>
              <a:t>more</a:t>
            </a:r>
            <a:r>
              <a:rPr lang="en-US">
                <a:latin typeface="Courier New"/>
                <a:ea typeface="Calibri"/>
                <a:cs typeface="Calibri"/>
              </a:rPr>
              <a:t> </a:t>
            </a:r>
            <a:r>
              <a:rPr lang="en-US" sz="2200">
                <a:latin typeface="Courier New"/>
                <a:ea typeface="Calibri"/>
                <a:cs typeface="Calibri"/>
              </a:rPr>
              <a:t>README_[</a:t>
            </a:r>
            <a:r>
              <a:rPr lang="en-US" sz="2200" err="1">
                <a:latin typeface="Courier New"/>
                <a:ea typeface="Calibri"/>
                <a:cs typeface="Calibri"/>
              </a:rPr>
              <a:t>GitHubLogin</a:t>
            </a:r>
            <a:r>
              <a:rPr lang="en-US" sz="2200">
                <a:latin typeface="Courier New"/>
                <a:ea typeface="Calibri"/>
                <a:cs typeface="Calibri"/>
              </a:rPr>
              <a:t>].md</a:t>
            </a:r>
          </a:p>
          <a:p>
            <a:r>
              <a:rPr lang="en-US">
                <a:latin typeface="Courier New"/>
                <a:ea typeface="Calibri"/>
                <a:cs typeface="Calibri"/>
              </a:rPr>
              <a:t>$ </a:t>
            </a:r>
            <a:r>
              <a:rPr lang="en-US" b="1">
                <a:latin typeface="Courier New"/>
                <a:ea typeface="Calibri"/>
                <a:cs typeface="Calibri"/>
              </a:rPr>
              <a:t>head</a:t>
            </a:r>
            <a:r>
              <a:rPr lang="en-US">
                <a:latin typeface="Courier New"/>
                <a:ea typeface="Calibri"/>
                <a:cs typeface="Calibri"/>
              </a:rPr>
              <a:t> </a:t>
            </a:r>
            <a:r>
              <a:rPr lang="en-US" sz="2200">
                <a:latin typeface="Courier New"/>
                <a:ea typeface="Calibri"/>
                <a:cs typeface="Calibri"/>
              </a:rPr>
              <a:t>README_[</a:t>
            </a:r>
            <a:r>
              <a:rPr lang="en-US" sz="2200" err="1">
                <a:latin typeface="Courier New"/>
                <a:ea typeface="Calibri"/>
                <a:cs typeface="Calibri"/>
              </a:rPr>
              <a:t>GitHubLogin</a:t>
            </a:r>
            <a:r>
              <a:rPr lang="en-US" sz="2200">
                <a:latin typeface="Courier New"/>
                <a:ea typeface="Calibri"/>
                <a:cs typeface="Calibri"/>
              </a:rPr>
              <a:t>].md</a:t>
            </a:r>
          </a:p>
          <a:p>
            <a:r>
              <a:rPr lang="en-US">
                <a:latin typeface="Courier New"/>
                <a:ea typeface="Calibri"/>
                <a:cs typeface="Calibri"/>
              </a:rPr>
              <a:t>$ </a:t>
            </a:r>
            <a:r>
              <a:rPr lang="en-US" b="1">
                <a:latin typeface="Courier New"/>
                <a:ea typeface="Calibri"/>
                <a:cs typeface="Calibri"/>
              </a:rPr>
              <a:t>tail</a:t>
            </a:r>
            <a:r>
              <a:rPr lang="en-US">
                <a:latin typeface="Courier New"/>
                <a:ea typeface="Calibri"/>
                <a:cs typeface="Calibri"/>
              </a:rPr>
              <a:t> </a:t>
            </a:r>
            <a:r>
              <a:rPr lang="en-US" sz="2200">
                <a:latin typeface="Courier New"/>
                <a:ea typeface="Calibri"/>
                <a:cs typeface="Calibri"/>
              </a:rPr>
              <a:t>README_[</a:t>
            </a:r>
            <a:r>
              <a:rPr lang="en-US" sz="2200" err="1">
                <a:latin typeface="Courier New"/>
                <a:ea typeface="Calibri"/>
                <a:cs typeface="Calibri"/>
              </a:rPr>
              <a:t>GitHubLogin</a:t>
            </a:r>
            <a:r>
              <a:rPr lang="en-US" sz="2200">
                <a:latin typeface="Courier New"/>
                <a:ea typeface="Calibri"/>
                <a:cs typeface="Calibri"/>
              </a:rPr>
              <a:t>].md</a:t>
            </a:r>
          </a:p>
          <a:p>
            <a:r>
              <a:rPr lang="en-US">
                <a:latin typeface="Courier New"/>
                <a:ea typeface="Calibri"/>
                <a:cs typeface="Calibri"/>
              </a:rPr>
              <a:t>$ </a:t>
            </a:r>
            <a:r>
              <a:rPr lang="en-US" b="1">
                <a:latin typeface="Courier New"/>
                <a:ea typeface="Calibri"/>
                <a:cs typeface="Calibri"/>
              </a:rPr>
              <a:t>echo</a:t>
            </a:r>
            <a:r>
              <a:rPr lang="en-US">
                <a:latin typeface="Courier New"/>
                <a:ea typeface="Calibri"/>
                <a:cs typeface="Calibri"/>
              </a:rPr>
              <a:t> </a:t>
            </a:r>
            <a:r>
              <a:rPr lang="en-US" sz="2200">
                <a:latin typeface="Courier New"/>
                <a:ea typeface="Calibri"/>
                <a:cs typeface="Calibri"/>
              </a:rPr>
              <a:t>README_[</a:t>
            </a:r>
            <a:r>
              <a:rPr lang="en-US" sz="2200" err="1">
                <a:latin typeface="Courier New"/>
                <a:ea typeface="Calibri"/>
                <a:cs typeface="Calibri"/>
              </a:rPr>
              <a:t>GitHubLogin</a:t>
            </a:r>
            <a:r>
              <a:rPr lang="en-US" sz="2200">
                <a:latin typeface="Courier New"/>
                <a:ea typeface="Calibri"/>
                <a:cs typeface="Calibri"/>
              </a:rPr>
              <a:t>].md</a:t>
            </a:r>
          </a:p>
          <a:p>
            <a:r>
              <a:rPr lang="en-US">
                <a:latin typeface="Courier New"/>
                <a:ea typeface="Calibri"/>
                <a:cs typeface="Calibri"/>
              </a:rPr>
              <a:t>$ </a:t>
            </a:r>
            <a:r>
              <a:rPr lang="en-US" b="1">
                <a:latin typeface="Courier New"/>
                <a:ea typeface="Calibri"/>
                <a:cs typeface="Calibri"/>
              </a:rPr>
              <a:t>cat</a:t>
            </a:r>
            <a:r>
              <a:rPr lang="en-US">
                <a:latin typeface="Courier New"/>
                <a:ea typeface="Calibri"/>
                <a:cs typeface="Calibri"/>
              </a:rPr>
              <a:t> </a:t>
            </a:r>
            <a:r>
              <a:rPr lang="en-US" sz="2200">
                <a:latin typeface="Courier New"/>
                <a:ea typeface="Calibri"/>
                <a:cs typeface="Calibri"/>
              </a:rPr>
              <a:t>README_[</a:t>
            </a:r>
            <a:r>
              <a:rPr lang="en-US" sz="2200" err="1">
                <a:latin typeface="Courier New"/>
                <a:ea typeface="Calibri"/>
                <a:cs typeface="Calibri"/>
              </a:rPr>
              <a:t>GitHubLogin</a:t>
            </a:r>
            <a:r>
              <a:rPr lang="en-US" sz="2200">
                <a:latin typeface="Courier New"/>
                <a:ea typeface="Calibri"/>
                <a:cs typeface="Calibri"/>
              </a:rPr>
              <a:t>].md</a:t>
            </a:r>
          </a:p>
          <a:p>
            <a:endParaRPr lang="en-US">
              <a:ea typeface="Calibri"/>
              <a:cs typeface="Calibri"/>
            </a:endParaRPr>
          </a:p>
          <a:p>
            <a:pPr marL="0" indent="0">
              <a:buNone/>
            </a:pPr>
            <a:r>
              <a:rPr lang="en-US">
                <a:ea typeface="Calibri"/>
                <a:cs typeface="Calibri"/>
              </a:rPr>
              <a:t>What do each of these commands do?</a:t>
            </a:r>
          </a:p>
        </p:txBody>
      </p:sp>
      <p:sp>
        <p:nvSpPr>
          <p:cNvPr id="4" name="Footer Placeholder 3">
            <a:extLst>
              <a:ext uri="{FF2B5EF4-FFF2-40B4-BE49-F238E27FC236}">
                <a16:creationId xmlns:a16="http://schemas.microsoft.com/office/drawing/2014/main" id="{65FCCE46-82E6-BE65-F252-8076AF8D9311}"/>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3A950444-98AD-2692-CD67-2D86F4802A90}"/>
              </a:ext>
            </a:extLst>
          </p:cNvPr>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4112349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A60-44BB-4869-A135-04E2DB96C107}"/>
              </a:ext>
            </a:extLst>
          </p:cNvPr>
          <p:cNvSpPr>
            <a:spLocks noGrp="1"/>
          </p:cNvSpPr>
          <p:nvPr>
            <p:ph type="title"/>
          </p:nvPr>
        </p:nvSpPr>
        <p:spPr/>
        <p:txBody>
          <a:bodyPr/>
          <a:lstStyle/>
          <a:p>
            <a:r>
              <a:rPr lang="en-US">
                <a:cs typeface="Calibri Light"/>
              </a:rPr>
              <a:t>Vocabulary of git: Eight words</a:t>
            </a:r>
          </a:p>
        </p:txBody>
      </p:sp>
      <p:sp>
        <p:nvSpPr>
          <p:cNvPr id="3" name="Content Placeholder 2">
            <a:extLst>
              <a:ext uri="{FF2B5EF4-FFF2-40B4-BE49-F238E27FC236}">
                <a16:creationId xmlns:a16="http://schemas.microsoft.com/office/drawing/2014/main" id="{F69571F4-1864-AF15-5DF4-A1168CB8AFEB}"/>
              </a:ext>
            </a:extLst>
          </p:cNvPr>
          <p:cNvSpPr>
            <a:spLocks noGrp="1"/>
          </p:cNvSpPr>
          <p:nvPr>
            <p:ph idx="1"/>
          </p:nvPr>
        </p:nvSpPr>
        <p:spPr/>
        <p:txBody>
          <a:bodyPr vert="horz" lIns="91440" tIns="45720" rIns="91440" bIns="45720" rtlCol="0" anchor="t">
            <a:noAutofit/>
          </a:bodyPr>
          <a:lstStyle/>
          <a:p>
            <a:r>
              <a:rPr lang="en-US" sz="3200" b="1">
                <a:cs typeface="Calibri"/>
              </a:rPr>
              <a:t>Repo: Upstream, </a:t>
            </a:r>
            <a:r>
              <a:rPr lang="en-US" sz="3200" b="1">
                <a:solidFill>
                  <a:srgbClr val="0070C0"/>
                </a:solidFill>
                <a:cs typeface="Calibri"/>
              </a:rPr>
              <a:t>Origin, &amp; Local</a:t>
            </a:r>
            <a:endParaRPr lang="en-US" sz="3200" b="1">
              <a:cs typeface="Calibri"/>
            </a:endParaRPr>
          </a:p>
          <a:p>
            <a:r>
              <a:rPr lang="en-US" sz="3200" b="1">
                <a:solidFill>
                  <a:srgbClr val="0070C0"/>
                </a:solidFill>
                <a:cs typeface="Calibri"/>
              </a:rPr>
              <a:t>Fork:</a:t>
            </a:r>
            <a:r>
              <a:rPr lang="en-US" sz="3200" b="1">
                <a:cs typeface="Calibri"/>
              </a:rPr>
              <a:t>                                </a:t>
            </a:r>
            <a:r>
              <a:rPr lang="en-US" sz="3200" b="1">
                <a:solidFill>
                  <a:srgbClr val="000000"/>
                </a:solidFill>
                <a:latin typeface="Consolas"/>
                <a:cs typeface="Calibri"/>
              </a:rPr>
              <a:t># </a:t>
            </a:r>
            <a:r>
              <a:rPr lang="en-US" sz="3200">
                <a:solidFill>
                  <a:srgbClr val="000000"/>
                </a:solidFill>
                <a:latin typeface="Calibri"/>
                <a:cs typeface="Calibri"/>
              </a:rPr>
              <a:t>Copy </a:t>
            </a:r>
            <a:r>
              <a:rPr lang="en-US" sz="3200" b="1">
                <a:solidFill>
                  <a:srgbClr val="000000"/>
                </a:solidFill>
                <a:latin typeface="Calibri"/>
                <a:cs typeface="Calibri"/>
              </a:rPr>
              <a:t>Upstream -&gt; </a:t>
            </a:r>
            <a:r>
              <a:rPr lang="en-US" sz="3200" b="1">
                <a:solidFill>
                  <a:srgbClr val="0070C0"/>
                </a:solidFill>
                <a:latin typeface="Calibri"/>
                <a:cs typeface="Calibri"/>
              </a:rPr>
              <a:t>Origin</a:t>
            </a:r>
            <a:endParaRPr lang="en-US" sz="3200">
              <a:solidFill>
                <a:srgbClr val="0070C0"/>
              </a:solidFill>
              <a:latin typeface="Calibri"/>
              <a:cs typeface="Calibri"/>
            </a:endParaRPr>
          </a:p>
          <a:p>
            <a:r>
              <a:rPr lang="en-US" sz="3200">
                <a:solidFill>
                  <a:srgbClr val="0070C0"/>
                </a:solidFill>
                <a:latin typeface="Consolas"/>
                <a:cs typeface="Calibri"/>
              </a:rPr>
              <a:t>git </a:t>
            </a:r>
            <a:r>
              <a:rPr lang="en-US" sz="3200" b="1">
                <a:solidFill>
                  <a:srgbClr val="0070C0"/>
                </a:solidFill>
                <a:latin typeface="Consolas"/>
                <a:cs typeface="Calibri"/>
              </a:rPr>
              <a:t>clone</a:t>
            </a:r>
            <a:r>
              <a:rPr lang="en-US" sz="3200" b="1">
                <a:solidFill>
                  <a:srgbClr val="000000"/>
                </a:solidFill>
                <a:latin typeface="Consolas"/>
                <a:cs typeface="Calibri"/>
              </a:rPr>
              <a:t> </a:t>
            </a:r>
            <a:r>
              <a:rPr lang="en-US" sz="3200" b="1">
                <a:solidFill>
                  <a:srgbClr val="0070C0"/>
                </a:solidFill>
                <a:latin typeface="Consolas"/>
                <a:cs typeface="Calibri"/>
              </a:rPr>
              <a:t>[URL]  </a:t>
            </a:r>
            <a:r>
              <a:rPr lang="en-US" sz="3200" b="1">
                <a:latin typeface="Consolas"/>
                <a:cs typeface="Calibri"/>
              </a:rPr>
              <a:t># </a:t>
            </a:r>
            <a:r>
              <a:rPr lang="en-US" sz="3200">
                <a:latin typeface="Calibri"/>
                <a:cs typeface="Calibri"/>
              </a:rPr>
              <a:t>Copy </a:t>
            </a:r>
            <a:r>
              <a:rPr lang="en-US" sz="3200" b="1">
                <a:solidFill>
                  <a:srgbClr val="0070C0"/>
                </a:solidFill>
                <a:latin typeface="Calibri"/>
                <a:cs typeface="Calibri"/>
              </a:rPr>
              <a:t>Origin -&gt; Local</a:t>
            </a:r>
            <a:endParaRPr lang="en-US" sz="3200">
              <a:solidFill>
                <a:srgbClr val="0070C0"/>
              </a:solidFill>
              <a:latin typeface="Calibri"/>
              <a:cs typeface="Calibri"/>
            </a:endParaRPr>
          </a:p>
          <a:p>
            <a:r>
              <a:rPr lang="en-US" sz="3200">
                <a:latin typeface="Consolas"/>
                <a:cs typeface="Calibri"/>
              </a:rPr>
              <a:t>git </a:t>
            </a:r>
            <a:r>
              <a:rPr lang="en-US" sz="3200" b="1">
                <a:latin typeface="Consolas"/>
                <a:cs typeface="Calibri"/>
              </a:rPr>
              <a:t>commit</a:t>
            </a:r>
          </a:p>
          <a:p>
            <a:pPr lvl="1"/>
            <a:r>
              <a:rPr lang="en-US" sz="3200">
                <a:latin typeface="Consolas"/>
                <a:cs typeface="Calibri"/>
              </a:rPr>
              <a:t>git </a:t>
            </a:r>
            <a:r>
              <a:rPr lang="en-US" sz="3200" b="1">
                <a:latin typeface="Consolas"/>
                <a:cs typeface="Calibri"/>
              </a:rPr>
              <a:t>status</a:t>
            </a:r>
          </a:p>
          <a:p>
            <a:pPr lvl="1"/>
            <a:r>
              <a:rPr lang="en-US" sz="3200">
                <a:latin typeface="Consolas"/>
                <a:cs typeface="Calibri"/>
              </a:rPr>
              <a:t>git </a:t>
            </a:r>
            <a:r>
              <a:rPr lang="en-US" sz="3200" b="1">
                <a:latin typeface="Consolas"/>
                <a:cs typeface="Calibri"/>
              </a:rPr>
              <a:t>diff</a:t>
            </a:r>
          </a:p>
          <a:p>
            <a:r>
              <a:rPr lang="en-US" sz="3200">
                <a:latin typeface="Consolas"/>
                <a:cs typeface="Calibri"/>
              </a:rPr>
              <a:t>git </a:t>
            </a:r>
            <a:r>
              <a:rPr lang="en-US" sz="3200" b="1">
                <a:latin typeface="Consolas"/>
                <a:cs typeface="Calibri"/>
              </a:rPr>
              <a:t>push</a:t>
            </a:r>
          </a:p>
          <a:p>
            <a:r>
              <a:rPr lang="en-US" sz="3200" b="1">
                <a:cs typeface="Calibri"/>
              </a:rPr>
              <a:t>Pull Request</a:t>
            </a:r>
            <a:r>
              <a:rPr lang="en-US" sz="3200">
                <a:cs typeface="Calibri"/>
              </a:rPr>
              <a:t> (</a:t>
            </a:r>
            <a:r>
              <a:rPr lang="en-US" sz="3200" b="1">
                <a:cs typeface="Calibri"/>
              </a:rPr>
              <a:t>PR</a:t>
            </a:r>
            <a:r>
              <a:rPr lang="en-US" sz="3200">
                <a:cs typeface="Calibri"/>
              </a:rPr>
              <a:t>): Very Prestigious. Resume worthy</a:t>
            </a:r>
          </a:p>
        </p:txBody>
      </p:sp>
      <p:sp>
        <p:nvSpPr>
          <p:cNvPr id="4" name="Footer Placeholder 3">
            <a:extLst>
              <a:ext uri="{FF2B5EF4-FFF2-40B4-BE49-F238E27FC236}">
                <a16:creationId xmlns:a16="http://schemas.microsoft.com/office/drawing/2014/main" id="{57D05F8C-7799-89F0-6E0F-D9A3925F5E3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A7091E75-CCF2-6FE3-FDD9-7F40E4732DAC}"/>
              </a:ext>
            </a:extLst>
          </p:cNvPr>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2021228038"/>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A60-44BB-4869-A135-04E2DB96C107}"/>
              </a:ext>
            </a:extLst>
          </p:cNvPr>
          <p:cNvSpPr>
            <a:spLocks noGrp="1"/>
          </p:cNvSpPr>
          <p:nvPr>
            <p:ph type="title"/>
          </p:nvPr>
        </p:nvSpPr>
        <p:spPr/>
        <p:txBody>
          <a:bodyPr/>
          <a:lstStyle/>
          <a:p>
            <a:r>
              <a:rPr lang="en-US">
                <a:cs typeface="Calibri Light"/>
              </a:rPr>
              <a:t>Vocabulary of git: Eight words</a:t>
            </a:r>
          </a:p>
        </p:txBody>
      </p:sp>
      <p:sp>
        <p:nvSpPr>
          <p:cNvPr id="3" name="Content Placeholder 2">
            <a:extLst>
              <a:ext uri="{FF2B5EF4-FFF2-40B4-BE49-F238E27FC236}">
                <a16:creationId xmlns:a16="http://schemas.microsoft.com/office/drawing/2014/main" id="{F69571F4-1864-AF15-5DF4-A1168CB8AFEB}"/>
              </a:ext>
            </a:extLst>
          </p:cNvPr>
          <p:cNvSpPr>
            <a:spLocks noGrp="1"/>
          </p:cNvSpPr>
          <p:nvPr>
            <p:ph idx="1"/>
          </p:nvPr>
        </p:nvSpPr>
        <p:spPr/>
        <p:txBody>
          <a:bodyPr vert="horz" lIns="91440" tIns="45720" rIns="91440" bIns="45720" rtlCol="0" anchor="t">
            <a:noAutofit/>
          </a:bodyPr>
          <a:lstStyle/>
          <a:p>
            <a:r>
              <a:rPr lang="en-US" sz="3200" b="1">
                <a:cs typeface="Calibri"/>
              </a:rPr>
              <a:t>Repo: Upstream, </a:t>
            </a:r>
            <a:r>
              <a:rPr lang="en-US" sz="3200" b="1">
                <a:solidFill>
                  <a:srgbClr val="0070C0"/>
                </a:solidFill>
                <a:cs typeface="Calibri"/>
              </a:rPr>
              <a:t>Origin, &amp; Local</a:t>
            </a:r>
            <a:endParaRPr lang="en-US" sz="3200" b="1">
              <a:cs typeface="Calibri"/>
            </a:endParaRPr>
          </a:p>
          <a:p>
            <a:r>
              <a:rPr lang="en-US" sz="3200" b="1">
                <a:cs typeface="Calibri"/>
              </a:rPr>
              <a:t>Fork: Upstream -&gt; </a:t>
            </a:r>
            <a:r>
              <a:rPr lang="en-US" sz="3200" b="1">
                <a:solidFill>
                  <a:srgbClr val="0070C0"/>
                </a:solidFill>
                <a:cs typeface="Calibri"/>
              </a:rPr>
              <a:t>Origin</a:t>
            </a:r>
            <a:endParaRPr lang="en-US" sz="3200">
              <a:solidFill>
                <a:srgbClr val="0070C0"/>
              </a:solidFill>
              <a:cs typeface="Calibri"/>
            </a:endParaRPr>
          </a:p>
          <a:p>
            <a:r>
              <a:rPr lang="en-US" sz="3200">
                <a:solidFill>
                  <a:srgbClr val="0070C0"/>
                </a:solidFill>
                <a:latin typeface="Consolas"/>
                <a:cs typeface="Calibri"/>
              </a:rPr>
              <a:t>git </a:t>
            </a:r>
            <a:r>
              <a:rPr lang="en-US" sz="3200" b="1">
                <a:solidFill>
                  <a:srgbClr val="0070C0"/>
                </a:solidFill>
                <a:latin typeface="Consolas"/>
                <a:cs typeface="Calibri"/>
              </a:rPr>
              <a:t>clone</a:t>
            </a:r>
            <a:r>
              <a:rPr lang="en-US" sz="3200" b="1">
                <a:solidFill>
                  <a:srgbClr val="000000"/>
                </a:solidFill>
                <a:latin typeface="Consolas"/>
                <a:cs typeface="Calibri"/>
              </a:rPr>
              <a:t> </a:t>
            </a:r>
            <a:r>
              <a:rPr lang="en-US" sz="3200" b="1">
                <a:solidFill>
                  <a:srgbClr val="0070C0"/>
                </a:solidFill>
                <a:latin typeface="Consolas"/>
                <a:cs typeface="Calibri"/>
              </a:rPr>
              <a:t>[URL]  # Origin -&gt; Local</a:t>
            </a:r>
            <a:endParaRPr lang="en-US" sz="3200">
              <a:solidFill>
                <a:srgbClr val="0070C0"/>
              </a:solidFill>
              <a:latin typeface="Consolas"/>
              <a:cs typeface="Calibri"/>
            </a:endParaRPr>
          </a:p>
          <a:p>
            <a:r>
              <a:rPr lang="en-US" sz="3200">
                <a:solidFill>
                  <a:srgbClr val="00B050"/>
                </a:solidFill>
                <a:latin typeface="Consolas"/>
                <a:cs typeface="Calibri"/>
              </a:rPr>
              <a:t>git </a:t>
            </a:r>
            <a:r>
              <a:rPr lang="en-US" sz="3200" b="1">
                <a:solidFill>
                  <a:srgbClr val="00B050"/>
                </a:solidFill>
                <a:latin typeface="Consolas"/>
                <a:cs typeface="Calibri"/>
              </a:rPr>
              <a:t>commit</a:t>
            </a:r>
          </a:p>
          <a:p>
            <a:pPr lvl="1"/>
            <a:r>
              <a:rPr lang="en-US" sz="3200">
                <a:solidFill>
                  <a:srgbClr val="00B050"/>
                </a:solidFill>
                <a:latin typeface="Consolas"/>
                <a:cs typeface="Calibri"/>
              </a:rPr>
              <a:t>git</a:t>
            </a:r>
            <a:r>
              <a:rPr lang="en-US" sz="3200" b="1">
                <a:solidFill>
                  <a:srgbClr val="00B050"/>
                </a:solidFill>
                <a:latin typeface="Consolas"/>
                <a:cs typeface="Calibri"/>
              </a:rPr>
              <a:t> add</a:t>
            </a:r>
            <a:endParaRPr lang="en-US" sz="3200">
              <a:solidFill>
                <a:srgbClr val="00B050"/>
              </a:solidFill>
              <a:latin typeface="Consolas"/>
              <a:cs typeface="Calibri"/>
            </a:endParaRPr>
          </a:p>
          <a:p>
            <a:pPr lvl="1"/>
            <a:r>
              <a:rPr lang="en-US" sz="3200">
                <a:solidFill>
                  <a:srgbClr val="00B050"/>
                </a:solidFill>
                <a:latin typeface="Consolas"/>
                <a:cs typeface="Calibri"/>
              </a:rPr>
              <a:t>git </a:t>
            </a:r>
            <a:r>
              <a:rPr lang="en-US" sz="3200" b="1">
                <a:solidFill>
                  <a:srgbClr val="00B050"/>
                </a:solidFill>
                <a:latin typeface="Consolas"/>
                <a:cs typeface="Calibri"/>
              </a:rPr>
              <a:t>status</a:t>
            </a:r>
          </a:p>
          <a:p>
            <a:pPr lvl="1"/>
            <a:r>
              <a:rPr lang="en-US" sz="3200">
                <a:solidFill>
                  <a:srgbClr val="00B050"/>
                </a:solidFill>
                <a:latin typeface="Consolas"/>
                <a:cs typeface="Calibri"/>
              </a:rPr>
              <a:t>git </a:t>
            </a:r>
            <a:r>
              <a:rPr lang="en-US" sz="3200" b="1">
                <a:solidFill>
                  <a:srgbClr val="00B050"/>
                </a:solidFill>
                <a:latin typeface="Consolas"/>
                <a:cs typeface="Calibri"/>
              </a:rPr>
              <a:t>diff</a:t>
            </a:r>
          </a:p>
          <a:p>
            <a:r>
              <a:rPr lang="en-US" sz="3600">
                <a:solidFill>
                  <a:srgbClr val="000000"/>
                </a:solidFill>
                <a:latin typeface="Consolas"/>
                <a:cs typeface="Calibri"/>
              </a:rPr>
              <a:t>git </a:t>
            </a:r>
            <a:r>
              <a:rPr lang="en-US" sz="3600" b="1">
                <a:latin typeface="Consolas"/>
                <a:cs typeface="Calibri"/>
              </a:rPr>
              <a:t>push</a:t>
            </a:r>
          </a:p>
          <a:p>
            <a:r>
              <a:rPr lang="en-US" sz="3200" b="1">
                <a:cs typeface="Calibri"/>
              </a:rPr>
              <a:t>Pull Request</a:t>
            </a:r>
            <a:r>
              <a:rPr lang="en-US" sz="3200">
                <a:cs typeface="Calibri"/>
              </a:rPr>
              <a:t> (</a:t>
            </a:r>
            <a:r>
              <a:rPr lang="en-US" sz="3200" b="1">
                <a:cs typeface="Calibri"/>
              </a:rPr>
              <a:t>PR</a:t>
            </a:r>
            <a:r>
              <a:rPr lang="en-US" sz="3200">
                <a:cs typeface="Calibri"/>
              </a:rPr>
              <a:t>): Very Prestigious. Resume worthy</a:t>
            </a:r>
            <a:endParaRPr lang="en-US" sz="3200">
              <a:ea typeface="Calibri"/>
              <a:cs typeface="Calibri"/>
            </a:endParaRPr>
          </a:p>
        </p:txBody>
      </p:sp>
      <p:sp>
        <p:nvSpPr>
          <p:cNvPr id="4" name="Footer Placeholder 3">
            <a:extLst>
              <a:ext uri="{FF2B5EF4-FFF2-40B4-BE49-F238E27FC236}">
                <a16:creationId xmlns:a16="http://schemas.microsoft.com/office/drawing/2014/main" id="{57D05F8C-7799-89F0-6E0F-D9A3925F5E3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A7091E75-CCF2-6FE3-FDD9-7F40E4732DAC}"/>
              </a:ext>
            </a:extLst>
          </p:cNvPr>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3101495412"/>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1ED2-0C92-747E-0CB3-106ECD244548}"/>
              </a:ext>
            </a:extLst>
          </p:cNvPr>
          <p:cNvSpPr>
            <a:spLocks noGrp="1"/>
          </p:cNvSpPr>
          <p:nvPr>
            <p:ph type="title"/>
          </p:nvPr>
        </p:nvSpPr>
        <p:spPr/>
        <p:txBody>
          <a:bodyPr/>
          <a:lstStyle/>
          <a:p>
            <a:r>
              <a:rPr lang="en-US" err="1">
                <a:ea typeface="Calibri Light"/>
                <a:cs typeface="Calibri Light"/>
              </a:rPr>
              <a:t>JupyterHub</a:t>
            </a:r>
            <a:r>
              <a:rPr lang="en-US">
                <a:ea typeface="Calibri Light"/>
                <a:cs typeface="Calibri Light"/>
              </a:rPr>
              <a:t>- commit your README</a:t>
            </a:r>
          </a:p>
        </p:txBody>
      </p:sp>
      <p:sp>
        <p:nvSpPr>
          <p:cNvPr id="3" name="Content Placeholder 2">
            <a:extLst>
              <a:ext uri="{FF2B5EF4-FFF2-40B4-BE49-F238E27FC236}">
                <a16:creationId xmlns:a16="http://schemas.microsoft.com/office/drawing/2014/main" id="{158D0E35-9AAE-7AA9-DDD0-85A4F964CE29}"/>
              </a:ext>
            </a:extLst>
          </p:cNvPr>
          <p:cNvSpPr>
            <a:spLocks noGrp="1"/>
          </p:cNvSpPr>
          <p:nvPr>
            <p:ph idx="1"/>
          </p:nvPr>
        </p:nvSpPr>
        <p:spPr/>
        <p:txBody>
          <a:bodyPr vert="horz" lIns="91440" tIns="45720" rIns="91440" bIns="45720" rtlCol="0" anchor="t">
            <a:normAutofit/>
          </a:bodyPr>
          <a:lstStyle/>
          <a:p>
            <a:r>
              <a:rPr lang="en-US">
                <a:ea typeface="Calibri"/>
                <a:cs typeface="Calibri"/>
              </a:rPr>
              <a:t>Where is it? What happened when you committed it?</a:t>
            </a:r>
            <a:endParaRPr lang="en-US"/>
          </a:p>
        </p:txBody>
      </p:sp>
      <p:sp>
        <p:nvSpPr>
          <p:cNvPr id="4" name="Footer Placeholder 3">
            <a:extLst>
              <a:ext uri="{FF2B5EF4-FFF2-40B4-BE49-F238E27FC236}">
                <a16:creationId xmlns:a16="http://schemas.microsoft.com/office/drawing/2014/main" id="{E421344E-791F-8C8E-BFB7-B0897A1E0F7A}"/>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71D5BCAE-779B-2C88-955A-F605A3A33E76}"/>
              </a:ext>
            </a:extLst>
          </p:cNvPr>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2800409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2460C-DA45-99D1-F0CC-A92AC6AA1F02}"/>
              </a:ext>
            </a:extLst>
          </p:cNvPr>
          <p:cNvSpPr>
            <a:spLocks noGrp="1"/>
          </p:cNvSpPr>
          <p:nvPr>
            <p:ph type="title"/>
          </p:nvPr>
        </p:nvSpPr>
        <p:spPr/>
        <p:txBody>
          <a:bodyPr/>
          <a:lstStyle/>
          <a:p>
            <a:r>
              <a:rPr lang="en-US">
                <a:cs typeface="Calibri Light"/>
              </a:rPr>
              <a:t>Collaborate with worldwide researchers</a:t>
            </a:r>
          </a:p>
        </p:txBody>
      </p:sp>
      <p:sp>
        <p:nvSpPr>
          <p:cNvPr id="3" name="Content Placeholder 2">
            <a:extLst>
              <a:ext uri="{FF2B5EF4-FFF2-40B4-BE49-F238E27FC236}">
                <a16:creationId xmlns:a16="http://schemas.microsoft.com/office/drawing/2014/main" id="{09CE34BB-C714-FFEE-0350-4F3619FB75C4}"/>
              </a:ext>
            </a:extLst>
          </p:cNvPr>
          <p:cNvSpPr>
            <a:spLocks noGrp="1"/>
          </p:cNvSpPr>
          <p:nvPr>
            <p:ph idx="1"/>
          </p:nvPr>
        </p:nvSpPr>
        <p:spPr/>
        <p:txBody>
          <a:bodyPr vert="horz" lIns="91440" tIns="45720" rIns="91440" bIns="45720" rtlCol="0" anchor="t">
            <a:normAutofit/>
          </a:bodyPr>
          <a:lstStyle/>
          <a:p>
            <a:r>
              <a:rPr lang="en-US" sz="3600">
                <a:cs typeface="Calibri"/>
              </a:rPr>
              <a:t>How many of your colleagues are </a:t>
            </a:r>
            <a:r>
              <a:rPr lang="en-US" sz="3600" b="1">
                <a:solidFill>
                  <a:schemeClr val="accent2">
                    <a:lumMod val="50000"/>
                  </a:schemeClr>
                </a:solidFill>
                <a:cs typeface="Calibri"/>
              </a:rPr>
              <a:t>NOT LOCAL</a:t>
            </a:r>
            <a:r>
              <a:rPr lang="en-US" sz="3600">
                <a:cs typeface="Calibri"/>
              </a:rPr>
              <a:t>?</a:t>
            </a:r>
          </a:p>
          <a:p>
            <a:endParaRPr lang="en-US" sz="3600">
              <a:cs typeface="Calibri"/>
            </a:endParaRPr>
          </a:p>
          <a:p>
            <a:r>
              <a:rPr lang="en-US" sz="3600">
                <a:cs typeface="Calibri"/>
              </a:rPr>
              <a:t>How often do you work with local/remote colleagues?</a:t>
            </a:r>
          </a:p>
          <a:p>
            <a:endParaRPr lang="en-US" sz="3600">
              <a:cs typeface="Calibri"/>
            </a:endParaRPr>
          </a:p>
          <a:p>
            <a:r>
              <a:rPr lang="en-US" sz="3600">
                <a:cs typeface="Calibri"/>
              </a:rPr>
              <a:t>It is </a:t>
            </a:r>
            <a:r>
              <a:rPr lang="en-US" sz="3600" b="1">
                <a:solidFill>
                  <a:srgbClr val="F504C9"/>
                </a:solidFill>
                <a:cs typeface="Calibri"/>
              </a:rPr>
              <a:t>FUN </a:t>
            </a:r>
            <a:r>
              <a:rPr lang="en-US" sz="3600">
                <a:cs typeface="Calibri"/>
              </a:rPr>
              <a:t>to work with people from all over the world</a:t>
            </a:r>
          </a:p>
          <a:p>
            <a:endParaRPr lang="en-US" sz="3600">
              <a:cs typeface="Calibri"/>
            </a:endParaRPr>
          </a:p>
          <a:p>
            <a:r>
              <a:rPr lang="en-US" sz="3600">
                <a:cs typeface="Calibri"/>
              </a:rPr>
              <a:t>It is </a:t>
            </a:r>
            <a:r>
              <a:rPr lang="en-US" sz="3600" b="1">
                <a:solidFill>
                  <a:srgbClr val="00B050"/>
                </a:solidFill>
                <a:cs typeface="Calibri"/>
              </a:rPr>
              <a:t>AFFORDABLE </a:t>
            </a:r>
            <a:r>
              <a:rPr lang="en-US" sz="3600">
                <a:cs typeface="Calibri"/>
              </a:rPr>
              <a:t>to work with anyone in the world</a:t>
            </a:r>
          </a:p>
          <a:p>
            <a:pPr marL="0" indent="0">
              <a:buNone/>
            </a:pP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06479359-31A3-22F7-455F-5BDCD13E4E8E}"/>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D1458087-C598-4B2F-4BB9-8DE1F6661883}"/>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2866648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A60-44BB-4869-A135-04E2DB96C107}"/>
              </a:ext>
            </a:extLst>
          </p:cNvPr>
          <p:cNvSpPr>
            <a:spLocks noGrp="1"/>
          </p:cNvSpPr>
          <p:nvPr>
            <p:ph type="title"/>
          </p:nvPr>
        </p:nvSpPr>
        <p:spPr/>
        <p:txBody>
          <a:bodyPr/>
          <a:lstStyle/>
          <a:p>
            <a:r>
              <a:rPr lang="en-US">
                <a:cs typeface="Calibri Light"/>
              </a:rPr>
              <a:t>Vocabulary of git: Eight words</a:t>
            </a:r>
          </a:p>
        </p:txBody>
      </p:sp>
      <p:sp>
        <p:nvSpPr>
          <p:cNvPr id="3" name="Content Placeholder 2">
            <a:extLst>
              <a:ext uri="{FF2B5EF4-FFF2-40B4-BE49-F238E27FC236}">
                <a16:creationId xmlns:a16="http://schemas.microsoft.com/office/drawing/2014/main" id="{F69571F4-1864-AF15-5DF4-A1168CB8AFEB}"/>
              </a:ext>
            </a:extLst>
          </p:cNvPr>
          <p:cNvSpPr>
            <a:spLocks noGrp="1"/>
          </p:cNvSpPr>
          <p:nvPr>
            <p:ph idx="1"/>
          </p:nvPr>
        </p:nvSpPr>
        <p:spPr>
          <a:xfrm>
            <a:off x="838200" y="1596285"/>
            <a:ext cx="10515600" cy="4351338"/>
          </a:xfrm>
        </p:spPr>
        <p:txBody>
          <a:bodyPr vert="horz" lIns="91440" tIns="45720" rIns="91440" bIns="45720" rtlCol="0" anchor="t">
            <a:noAutofit/>
          </a:bodyPr>
          <a:lstStyle/>
          <a:p>
            <a:r>
              <a:rPr lang="en-US" sz="3200" b="1">
                <a:cs typeface="Calibri"/>
              </a:rPr>
              <a:t>Repo: Upstream, </a:t>
            </a:r>
            <a:r>
              <a:rPr lang="en-US" sz="3200" b="1">
                <a:solidFill>
                  <a:srgbClr val="0070C0"/>
                </a:solidFill>
                <a:cs typeface="Calibri"/>
              </a:rPr>
              <a:t>Origin, &amp; Local</a:t>
            </a:r>
            <a:endParaRPr lang="en-US" sz="3200" b="1">
              <a:cs typeface="Calibri"/>
            </a:endParaRPr>
          </a:p>
          <a:p>
            <a:r>
              <a:rPr lang="en-US" sz="3200" b="1">
                <a:cs typeface="Calibri"/>
              </a:rPr>
              <a:t>Fork: Upstream -&gt; </a:t>
            </a:r>
            <a:r>
              <a:rPr lang="en-US" sz="3200" b="1">
                <a:solidFill>
                  <a:srgbClr val="0070C0"/>
                </a:solidFill>
                <a:cs typeface="Calibri"/>
              </a:rPr>
              <a:t>Origin</a:t>
            </a:r>
            <a:endParaRPr lang="en-US" sz="3200">
              <a:solidFill>
                <a:srgbClr val="0070C0"/>
              </a:solidFill>
              <a:cs typeface="Calibri"/>
            </a:endParaRPr>
          </a:p>
          <a:p>
            <a:r>
              <a:rPr lang="en-US" sz="3200">
                <a:solidFill>
                  <a:srgbClr val="0070C0"/>
                </a:solidFill>
                <a:latin typeface="Consolas"/>
                <a:cs typeface="Calibri"/>
              </a:rPr>
              <a:t>git </a:t>
            </a:r>
            <a:r>
              <a:rPr lang="en-US" sz="3200" b="1">
                <a:solidFill>
                  <a:srgbClr val="0070C0"/>
                </a:solidFill>
                <a:latin typeface="Consolas"/>
                <a:cs typeface="Calibri"/>
              </a:rPr>
              <a:t>clone</a:t>
            </a:r>
            <a:r>
              <a:rPr lang="en-US" sz="3200" b="1">
                <a:solidFill>
                  <a:srgbClr val="000000"/>
                </a:solidFill>
                <a:latin typeface="Consolas"/>
                <a:cs typeface="Calibri"/>
              </a:rPr>
              <a:t> </a:t>
            </a:r>
            <a:r>
              <a:rPr lang="en-US" sz="3200" b="1">
                <a:solidFill>
                  <a:srgbClr val="0070C0"/>
                </a:solidFill>
                <a:latin typeface="Consolas"/>
                <a:cs typeface="Calibri"/>
              </a:rPr>
              <a:t>[URL]  # Origin -&gt; Local</a:t>
            </a:r>
            <a:endParaRPr lang="en-US" sz="3200">
              <a:solidFill>
                <a:srgbClr val="0070C0"/>
              </a:solidFill>
              <a:latin typeface="Consolas"/>
              <a:cs typeface="Calibri"/>
            </a:endParaRPr>
          </a:p>
          <a:p>
            <a:r>
              <a:rPr lang="en-US" sz="3200">
                <a:latin typeface="Consolas"/>
                <a:cs typeface="Calibri"/>
              </a:rPr>
              <a:t>git </a:t>
            </a:r>
            <a:r>
              <a:rPr lang="en-US" sz="3200" b="1">
                <a:latin typeface="Consolas"/>
                <a:cs typeface="Calibri"/>
              </a:rPr>
              <a:t>commit #</a:t>
            </a:r>
          </a:p>
          <a:p>
            <a:pPr lvl="1"/>
            <a:r>
              <a:rPr lang="en-US" sz="2800">
                <a:latin typeface="Consolas"/>
                <a:cs typeface="Calibri"/>
              </a:rPr>
              <a:t>git </a:t>
            </a:r>
            <a:r>
              <a:rPr lang="en-US" sz="2800" b="1">
                <a:latin typeface="Consolas"/>
                <a:cs typeface="Calibri"/>
              </a:rPr>
              <a:t>add README_mygitlogin.md   #</a:t>
            </a:r>
          </a:p>
          <a:p>
            <a:pPr lvl="1"/>
            <a:r>
              <a:rPr lang="en-US" sz="3200">
                <a:latin typeface="Consolas"/>
                <a:cs typeface="Calibri"/>
              </a:rPr>
              <a:t>git </a:t>
            </a:r>
            <a:r>
              <a:rPr lang="en-US" sz="3200" b="1">
                <a:latin typeface="Consolas"/>
                <a:cs typeface="Calibri"/>
              </a:rPr>
              <a:t>status #</a:t>
            </a:r>
          </a:p>
          <a:p>
            <a:pPr lvl="1"/>
            <a:r>
              <a:rPr lang="en-US" sz="3200">
                <a:latin typeface="Consolas"/>
                <a:cs typeface="Calibri"/>
              </a:rPr>
              <a:t>git </a:t>
            </a:r>
            <a:r>
              <a:rPr lang="en-US" sz="3200" b="1">
                <a:latin typeface="Consolas"/>
                <a:cs typeface="Calibri"/>
              </a:rPr>
              <a:t>diff #</a:t>
            </a:r>
          </a:p>
          <a:p>
            <a:r>
              <a:rPr lang="en-US" sz="3200">
                <a:solidFill>
                  <a:srgbClr val="00B050"/>
                </a:solidFill>
                <a:latin typeface="Consolas"/>
                <a:cs typeface="Calibri"/>
              </a:rPr>
              <a:t>git </a:t>
            </a:r>
            <a:r>
              <a:rPr lang="en-US" sz="3200" b="1">
                <a:solidFill>
                  <a:srgbClr val="00B050"/>
                </a:solidFill>
                <a:latin typeface="Consolas"/>
                <a:cs typeface="Calibri"/>
              </a:rPr>
              <a:t>push</a:t>
            </a:r>
          </a:p>
          <a:p>
            <a:r>
              <a:rPr lang="en-US" sz="3200" b="1">
                <a:cs typeface="Calibri"/>
              </a:rPr>
              <a:t>Pull Request</a:t>
            </a:r>
            <a:r>
              <a:rPr lang="en-US" sz="3200">
                <a:cs typeface="Calibri"/>
              </a:rPr>
              <a:t> (</a:t>
            </a:r>
            <a:r>
              <a:rPr lang="en-US" sz="3200" b="1">
                <a:cs typeface="Calibri"/>
              </a:rPr>
              <a:t>PR</a:t>
            </a:r>
            <a:r>
              <a:rPr lang="en-US" sz="3200">
                <a:cs typeface="Calibri"/>
              </a:rPr>
              <a:t>): Very Prestigious. Resume worthy</a:t>
            </a:r>
            <a:endParaRPr lang="en-US" sz="3200">
              <a:ea typeface="Calibri"/>
              <a:cs typeface="Calibri"/>
            </a:endParaRPr>
          </a:p>
        </p:txBody>
      </p:sp>
      <p:sp>
        <p:nvSpPr>
          <p:cNvPr id="4" name="Footer Placeholder 3">
            <a:extLst>
              <a:ext uri="{FF2B5EF4-FFF2-40B4-BE49-F238E27FC236}">
                <a16:creationId xmlns:a16="http://schemas.microsoft.com/office/drawing/2014/main" id="{57D05F8C-7799-89F0-6E0F-D9A3925F5E3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A7091E75-CCF2-6FE3-FDD9-7F40E4732DAC}"/>
              </a:ext>
            </a:extLst>
          </p:cNvPr>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1310384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0DA8-F833-A10E-DE16-E41D557DD457}"/>
              </a:ext>
            </a:extLst>
          </p:cNvPr>
          <p:cNvSpPr>
            <a:spLocks noGrp="1"/>
          </p:cNvSpPr>
          <p:nvPr>
            <p:ph type="title"/>
          </p:nvPr>
        </p:nvSpPr>
        <p:spPr/>
        <p:txBody>
          <a:bodyPr/>
          <a:lstStyle/>
          <a:p>
            <a:r>
              <a:rPr lang="en-US">
                <a:cs typeface="Calibri Light"/>
              </a:rPr>
              <a:t>Daily</a:t>
            </a:r>
            <a:br>
              <a:rPr lang="en-US">
                <a:cs typeface="Calibri Light"/>
              </a:rPr>
            </a:br>
            <a:r>
              <a:rPr lang="en-US">
                <a:cs typeface="Calibri Light"/>
              </a:rPr>
              <a:t>Flow</a:t>
            </a:r>
            <a:endParaRPr lang="en-US"/>
          </a:p>
        </p:txBody>
      </p:sp>
      <p:sp>
        <p:nvSpPr>
          <p:cNvPr id="8" name="Slide Number Placeholder 7">
            <a:extLst>
              <a:ext uri="{FF2B5EF4-FFF2-40B4-BE49-F238E27FC236}">
                <a16:creationId xmlns:a16="http://schemas.microsoft.com/office/drawing/2014/main" id="{580AC254-A3BC-4272-1B90-60337981DA2B}"/>
              </a:ext>
            </a:extLst>
          </p:cNvPr>
          <p:cNvSpPr>
            <a:spLocks noGrp="1"/>
          </p:cNvSpPr>
          <p:nvPr>
            <p:ph type="sldNum" sz="quarter" idx="12"/>
          </p:nvPr>
        </p:nvSpPr>
        <p:spPr/>
        <p:txBody>
          <a:bodyPr/>
          <a:lstStyle/>
          <a:p>
            <a:fld id="{330EA680-D336-4FF7-8B7A-9848BB0A1C32}" type="slidenum">
              <a:rPr lang="en-US" smtClean="0"/>
              <a:t>41</a:t>
            </a:fld>
            <a:endParaRPr lang="en-US"/>
          </a:p>
        </p:txBody>
      </p:sp>
      <p:sp>
        <p:nvSpPr>
          <p:cNvPr id="7" name="Footer Placeholder 6">
            <a:extLst>
              <a:ext uri="{FF2B5EF4-FFF2-40B4-BE49-F238E27FC236}">
                <a16:creationId xmlns:a16="http://schemas.microsoft.com/office/drawing/2014/main" id="{BFD8BDEB-9B74-657C-85BE-78252A93C514}"/>
              </a:ext>
            </a:extLst>
          </p:cNvPr>
          <p:cNvSpPr>
            <a:spLocks noGrp="1"/>
          </p:cNvSpPr>
          <p:nvPr>
            <p:ph type="ftr" sz="quarter" idx="11"/>
          </p:nvPr>
        </p:nvSpPr>
        <p:spPr>
          <a:xfrm>
            <a:off x="4038600" y="6356350"/>
            <a:ext cx="4289854" cy="365125"/>
          </a:xfrm>
        </p:spPr>
        <p:txBody>
          <a:bodyPr/>
          <a:lstStyle/>
          <a:p>
            <a:r>
              <a:rPr lang="en-US"/>
              <a:t>DV Klopfenstein, PhD, Summer 2023</a:t>
            </a:r>
          </a:p>
        </p:txBody>
      </p:sp>
      <p:pic>
        <p:nvPicPr>
          <p:cNvPr id="4" name="Picture 3" descr="A screenshot of a computer&#10;&#10;Description automatically generated">
            <a:extLst>
              <a:ext uri="{FF2B5EF4-FFF2-40B4-BE49-F238E27FC236}">
                <a16:creationId xmlns:a16="http://schemas.microsoft.com/office/drawing/2014/main" id="{F1159A76-0535-6310-E4FD-363930506FE5}"/>
              </a:ext>
            </a:extLst>
          </p:cNvPr>
          <p:cNvPicPr>
            <a:picLocks noChangeAspect="1"/>
          </p:cNvPicPr>
          <p:nvPr/>
        </p:nvPicPr>
        <p:blipFill>
          <a:blip r:embed="rId2"/>
          <a:stretch>
            <a:fillRect/>
          </a:stretch>
        </p:blipFill>
        <p:spPr>
          <a:xfrm>
            <a:off x="2463248" y="437961"/>
            <a:ext cx="8723242" cy="5634208"/>
          </a:xfrm>
          <a:prstGeom prst="rect">
            <a:avLst/>
          </a:prstGeom>
        </p:spPr>
      </p:pic>
    </p:spTree>
    <p:extLst>
      <p:ext uri="{BB962C8B-B14F-4D97-AF65-F5344CB8AC3E}">
        <p14:creationId xmlns:p14="http://schemas.microsoft.com/office/powerpoint/2010/main" val="203906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ED94-F393-D37C-1953-66B4483BFD7C}"/>
              </a:ext>
            </a:extLst>
          </p:cNvPr>
          <p:cNvSpPr>
            <a:spLocks noGrp="1"/>
          </p:cNvSpPr>
          <p:nvPr>
            <p:ph type="title"/>
          </p:nvPr>
        </p:nvSpPr>
        <p:spPr/>
        <p:txBody>
          <a:bodyPr/>
          <a:lstStyle/>
          <a:p>
            <a:r>
              <a:rPr lang="en-US">
                <a:ea typeface="Calibri Light"/>
                <a:cs typeface="Calibri Light"/>
              </a:rPr>
              <a:t>Git push- where are my files NOW?</a:t>
            </a:r>
            <a:endParaRPr lang="en-US"/>
          </a:p>
        </p:txBody>
      </p:sp>
      <p:sp>
        <p:nvSpPr>
          <p:cNvPr id="3" name="Content Placeholder 2">
            <a:extLst>
              <a:ext uri="{FF2B5EF4-FFF2-40B4-BE49-F238E27FC236}">
                <a16:creationId xmlns:a16="http://schemas.microsoft.com/office/drawing/2014/main" id="{5E7587EF-CD9B-8F4D-39DF-FCAEB2D945CB}"/>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Go to origin and check out if anything has changed!</a:t>
            </a:r>
          </a:p>
        </p:txBody>
      </p:sp>
      <p:sp>
        <p:nvSpPr>
          <p:cNvPr id="4" name="Footer Placeholder 3">
            <a:extLst>
              <a:ext uri="{FF2B5EF4-FFF2-40B4-BE49-F238E27FC236}">
                <a16:creationId xmlns:a16="http://schemas.microsoft.com/office/drawing/2014/main" id="{F6BEF1CA-B8C7-193A-BB06-414CFFBAAA64}"/>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39001809-ACF8-59F0-2156-CFA52A40C7E0}"/>
              </a:ext>
            </a:extLst>
          </p:cNvPr>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2004893244"/>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90DC-3D50-72B1-F243-355B3C82969E}"/>
              </a:ext>
            </a:extLst>
          </p:cNvPr>
          <p:cNvSpPr>
            <a:spLocks noGrp="1"/>
          </p:cNvSpPr>
          <p:nvPr>
            <p:ph type="title"/>
          </p:nvPr>
        </p:nvSpPr>
        <p:spPr/>
        <p:txBody>
          <a:bodyPr/>
          <a:lstStyle/>
          <a:p>
            <a:r>
              <a:rPr lang="en-US">
                <a:cs typeface="Calibri Light"/>
              </a:rPr>
              <a:t>Git add, commit, push</a:t>
            </a:r>
            <a:endParaRPr lang="en-US"/>
          </a:p>
        </p:txBody>
      </p:sp>
      <p:sp>
        <p:nvSpPr>
          <p:cNvPr id="3" name="Content Placeholder 2">
            <a:extLst>
              <a:ext uri="{FF2B5EF4-FFF2-40B4-BE49-F238E27FC236}">
                <a16:creationId xmlns:a16="http://schemas.microsoft.com/office/drawing/2014/main" id="{28AF754E-FE8E-6486-2E16-96BBCEC3DF90}"/>
              </a:ext>
            </a:extLst>
          </p:cNvPr>
          <p:cNvSpPr>
            <a:spLocks noGrp="1"/>
          </p:cNvSpPr>
          <p:nvPr>
            <p:ph idx="1"/>
          </p:nvPr>
        </p:nvSpPr>
        <p:spPr/>
        <p:txBody>
          <a:bodyPr vert="horz" lIns="91440" tIns="45720" rIns="91440" bIns="45720" rtlCol="0" anchor="t">
            <a:normAutofit lnSpcReduction="10000"/>
          </a:bodyPr>
          <a:lstStyle/>
          <a:p>
            <a:r>
              <a:rPr lang="en-US">
                <a:solidFill>
                  <a:srgbClr val="0070C0"/>
                </a:solidFill>
                <a:latin typeface="Consolas"/>
                <a:cs typeface="Calibri"/>
              </a:rPr>
              <a:t>$ cd ~/repos/OMICS/project/[</a:t>
            </a:r>
            <a:r>
              <a:rPr lang="en-US" err="1">
                <a:solidFill>
                  <a:srgbClr val="0070C0"/>
                </a:solidFill>
                <a:latin typeface="Consolas"/>
                <a:cs typeface="Calibri"/>
              </a:rPr>
              <a:t>mygitlogin</a:t>
            </a:r>
            <a:r>
              <a:rPr lang="en-US">
                <a:solidFill>
                  <a:srgbClr val="0070C0"/>
                </a:solidFill>
                <a:latin typeface="Consolas"/>
                <a:cs typeface="Calibri"/>
              </a:rPr>
              <a:t>]</a:t>
            </a:r>
          </a:p>
          <a:p>
            <a:r>
              <a:rPr lang="en-US">
                <a:cs typeface="Calibri"/>
              </a:rPr>
              <a:t>Make a new file: README.md</a:t>
            </a:r>
          </a:p>
          <a:p>
            <a:r>
              <a:rPr lang="en-US">
                <a:solidFill>
                  <a:srgbClr val="0070C0"/>
                </a:solidFill>
                <a:latin typeface="Consolas"/>
                <a:cs typeface="Calibri"/>
              </a:rPr>
              <a:t>$ git add README.md</a:t>
            </a:r>
          </a:p>
          <a:p>
            <a:r>
              <a:rPr lang="en-US">
                <a:cs typeface="Calibri"/>
              </a:rPr>
              <a:t>Edit README.md</a:t>
            </a:r>
          </a:p>
          <a:p>
            <a:r>
              <a:rPr lang="en-US">
                <a:solidFill>
                  <a:srgbClr val="0070C0"/>
                </a:solidFill>
                <a:latin typeface="Consolas"/>
                <a:cs typeface="Calibri"/>
              </a:rPr>
              <a:t>$ git commit !$ --message 'My README'</a:t>
            </a:r>
          </a:p>
          <a:p>
            <a:r>
              <a:rPr lang="en-US">
                <a:solidFill>
                  <a:srgbClr val="0070C0"/>
                </a:solidFill>
                <a:latin typeface="Consolas"/>
                <a:cs typeface="Calibri"/>
              </a:rPr>
              <a:t>$ git commit README.md -m 'My README'</a:t>
            </a:r>
          </a:p>
          <a:p>
            <a:r>
              <a:rPr lang="en-US">
                <a:solidFill>
                  <a:srgbClr val="0070C0"/>
                </a:solidFill>
                <a:latin typeface="Consolas"/>
                <a:cs typeface="Calibri"/>
              </a:rPr>
              <a:t>$ git commit –help</a:t>
            </a:r>
          </a:p>
          <a:p>
            <a:r>
              <a:rPr lang="en-US">
                <a:solidFill>
                  <a:srgbClr val="0070C0"/>
                </a:solidFill>
                <a:latin typeface="Consolas"/>
                <a:cs typeface="Calibri"/>
              </a:rPr>
              <a:t>$ git push</a:t>
            </a:r>
            <a:endParaRPr lang="en-US">
              <a:solidFill>
                <a:srgbClr val="0070C0"/>
              </a:solidFill>
              <a:latin typeface="Calibri"/>
              <a:cs typeface="Calibri"/>
            </a:endParaRPr>
          </a:p>
          <a:p>
            <a:r>
              <a:rPr lang="en-US">
                <a:latin typeface="Calibri"/>
                <a:cs typeface="Calibri"/>
              </a:rPr>
              <a:t>Go look: https://github.com/danekennedy/OMICS/doc</a:t>
            </a:r>
          </a:p>
          <a:p>
            <a:endParaRPr lang="en-US">
              <a:solidFill>
                <a:srgbClr val="0070C0"/>
              </a:solidFill>
              <a:latin typeface="Consolas"/>
              <a:cs typeface="Calibri"/>
            </a:endParaRPr>
          </a:p>
          <a:p>
            <a:endParaRPr lang="en-US">
              <a:solidFill>
                <a:srgbClr val="0070C0"/>
              </a:solidFill>
              <a:cs typeface="Calibri"/>
            </a:endParaRPr>
          </a:p>
          <a:p>
            <a:endParaRPr lang="en-US">
              <a:cs typeface="Calibri"/>
            </a:endParaRPr>
          </a:p>
        </p:txBody>
      </p:sp>
      <p:sp>
        <p:nvSpPr>
          <p:cNvPr id="4" name="Footer Placeholder 3">
            <a:extLst>
              <a:ext uri="{FF2B5EF4-FFF2-40B4-BE49-F238E27FC236}">
                <a16:creationId xmlns:a16="http://schemas.microsoft.com/office/drawing/2014/main" id="{460476FB-7F6A-CB94-572A-30977217C1AC}"/>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6A9F5515-0B79-8874-0192-53C0A0D3A213}"/>
              </a:ext>
            </a:extLst>
          </p:cNvPr>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1020177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A60-44BB-4869-A135-04E2DB96C107}"/>
              </a:ext>
            </a:extLst>
          </p:cNvPr>
          <p:cNvSpPr>
            <a:spLocks noGrp="1"/>
          </p:cNvSpPr>
          <p:nvPr>
            <p:ph type="title"/>
          </p:nvPr>
        </p:nvSpPr>
        <p:spPr/>
        <p:txBody>
          <a:bodyPr/>
          <a:lstStyle/>
          <a:p>
            <a:r>
              <a:rPr lang="en-US">
                <a:cs typeface="Calibri Light"/>
              </a:rPr>
              <a:t>Vocabulary of git: Eight words</a:t>
            </a:r>
          </a:p>
        </p:txBody>
      </p:sp>
      <p:sp>
        <p:nvSpPr>
          <p:cNvPr id="3" name="Content Placeholder 2">
            <a:extLst>
              <a:ext uri="{FF2B5EF4-FFF2-40B4-BE49-F238E27FC236}">
                <a16:creationId xmlns:a16="http://schemas.microsoft.com/office/drawing/2014/main" id="{F69571F4-1864-AF15-5DF4-A1168CB8AFEB}"/>
              </a:ext>
            </a:extLst>
          </p:cNvPr>
          <p:cNvSpPr>
            <a:spLocks noGrp="1"/>
          </p:cNvSpPr>
          <p:nvPr>
            <p:ph idx="1"/>
          </p:nvPr>
        </p:nvSpPr>
        <p:spPr/>
        <p:txBody>
          <a:bodyPr vert="horz" lIns="91440" tIns="45720" rIns="91440" bIns="45720" rtlCol="0" anchor="t">
            <a:noAutofit/>
          </a:bodyPr>
          <a:lstStyle/>
          <a:p>
            <a:r>
              <a:rPr lang="en-US" sz="3200" b="1">
                <a:cs typeface="Calibri"/>
              </a:rPr>
              <a:t>Repo: Upstream, </a:t>
            </a:r>
            <a:r>
              <a:rPr lang="en-US" sz="3200" b="1">
                <a:solidFill>
                  <a:srgbClr val="0070C0"/>
                </a:solidFill>
                <a:cs typeface="Calibri"/>
              </a:rPr>
              <a:t>Origin, &amp; Local</a:t>
            </a:r>
            <a:endParaRPr lang="en-US" sz="3200" b="1">
              <a:cs typeface="Calibri"/>
            </a:endParaRPr>
          </a:p>
          <a:p>
            <a:r>
              <a:rPr lang="en-US" sz="3200" b="1">
                <a:cs typeface="Calibri"/>
              </a:rPr>
              <a:t>Fork: Upstream -&gt;</a:t>
            </a:r>
            <a:r>
              <a:rPr lang="en-US" sz="3200" b="1">
                <a:solidFill>
                  <a:srgbClr val="000000"/>
                </a:solidFill>
                <a:cs typeface="Calibri"/>
              </a:rPr>
              <a:t> </a:t>
            </a:r>
            <a:r>
              <a:rPr lang="en-US" sz="3200" b="1">
                <a:solidFill>
                  <a:srgbClr val="0070C0"/>
                </a:solidFill>
                <a:cs typeface="Calibri"/>
              </a:rPr>
              <a:t>Origin</a:t>
            </a:r>
          </a:p>
          <a:p>
            <a:r>
              <a:rPr lang="en-US" sz="3200">
                <a:solidFill>
                  <a:srgbClr val="0070C0"/>
                </a:solidFill>
                <a:latin typeface="Consolas"/>
                <a:cs typeface="Calibri"/>
              </a:rPr>
              <a:t>git </a:t>
            </a:r>
            <a:r>
              <a:rPr lang="en-US" sz="3200" b="1">
                <a:solidFill>
                  <a:srgbClr val="0070C0"/>
                </a:solidFill>
                <a:latin typeface="Consolas"/>
                <a:cs typeface="Calibri"/>
              </a:rPr>
              <a:t>clone [URL]  # Origin -&gt; Local</a:t>
            </a:r>
          </a:p>
          <a:p>
            <a:r>
              <a:rPr lang="en-US" sz="3200">
                <a:solidFill>
                  <a:srgbClr val="0070C0"/>
                </a:solidFill>
                <a:latin typeface="Consolas"/>
                <a:cs typeface="Calibri"/>
              </a:rPr>
              <a:t>git </a:t>
            </a:r>
            <a:r>
              <a:rPr lang="en-US" sz="3200" b="1">
                <a:solidFill>
                  <a:srgbClr val="0070C0"/>
                </a:solidFill>
                <a:latin typeface="Consolas"/>
                <a:cs typeface="Calibri"/>
              </a:rPr>
              <a:t>commit       # Local -&gt; </a:t>
            </a:r>
            <a:r>
              <a:rPr lang="en-US" sz="3200" b="1" err="1">
                <a:solidFill>
                  <a:srgbClr val="0070C0"/>
                </a:solidFill>
                <a:latin typeface="Consolas"/>
                <a:cs typeface="Calibri"/>
              </a:rPr>
              <a:t>repo_name</a:t>
            </a:r>
            <a:r>
              <a:rPr lang="en-US" sz="3200" b="1">
                <a:solidFill>
                  <a:srgbClr val="0070C0"/>
                </a:solidFill>
                <a:latin typeface="Consolas"/>
                <a:cs typeface="Calibri"/>
              </a:rPr>
              <a:t>/.git</a:t>
            </a:r>
          </a:p>
          <a:p>
            <a:pPr lvl="1"/>
            <a:r>
              <a:rPr lang="en-US" sz="3200">
                <a:solidFill>
                  <a:srgbClr val="0070C0"/>
                </a:solidFill>
                <a:latin typeface="Consolas"/>
                <a:cs typeface="Calibri"/>
              </a:rPr>
              <a:t>git </a:t>
            </a:r>
            <a:r>
              <a:rPr lang="en-US" sz="3200" b="1">
                <a:solidFill>
                  <a:srgbClr val="0070C0"/>
                </a:solidFill>
                <a:latin typeface="Consolas"/>
                <a:cs typeface="Calibri"/>
              </a:rPr>
              <a:t>status     # New, Modified, Untracked</a:t>
            </a:r>
          </a:p>
          <a:p>
            <a:pPr lvl="1"/>
            <a:r>
              <a:rPr lang="en-US" sz="3200">
                <a:solidFill>
                  <a:srgbClr val="0070C0"/>
                </a:solidFill>
                <a:latin typeface="Consolas"/>
                <a:cs typeface="Calibri"/>
              </a:rPr>
              <a:t>git </a:t>
            </a:r>
            <a:r>
              <a:rPr lang="en-US" sz="3200" b="1">
                <a:solidFill>
                  <a:srgbClr val="0070C0"/>
                </a:solidFill>
                <a:latin typeface="Consolas"/>
                <a:cs typeface="Calibri"/>
              </a:rPr>
              <a:t>diff       # Show lines Added/Deleted</a:t>
            </a:r>
          </a:p>
          <a:p>
            <a:r>
              <a:rPr lang="en-US" sz="3200">
                <a:solidFill>
                  <a:srgbClr val="0070C0"/>
                </a:solidFill>
                <a:latin typeface="Consolas"/>
                <a:cs typeface="Calibri"/>
              </a:rPr>
              <a:t>git </a:t>
            </a:r>
            <a:r>
              <a:rPr lang="en-US" sz="3200" b="1">
                <a:solidFill>
                  <a:srgbClr val="0070C0"/>
                </a:solidFill>
                <a:latin typeface="Consolas"/>
                <a:cs typeface="Calibri"/>
              </a:rPr>
              <a:t>push         # </a:t>
            </a:r>
            <a:r>
              <a:rPr lang="en-US" sz="3200" b="1" err="1">
                <a:solidFill>
                  <a:srgbClr val="0070C0"/>
                </a:solidFill>
                <a:latin typeface="Consolas"/>
                <a:cs typeface="Calibri"/>
              </a:rPr>
              <a:t>repo_name</a:t>
            </a:r>
            <a:r>
              <a:rPr lang="en-US" sz="3200" b="1">
                <a:solidFill>
                  <a:srgbClr val="0070C0"/>
                </a:solidFill>
                <a:latin typeface="Consolas"/>
                <a:cs typeface="Calibri"/>
              </a:rPr>
              <a:t>/.git -&gt; Origin</a:t>
            </a:r>
          </a:p>
          <a:p>
            <a:r>
              <a:rPr lang="en-US" sz="3200" b="1">
                <a:solidFill>
                  <a:srgbClr val="00B050"/>
                </a:solidFill>
                <a:cs typeface="Calibri"/>
              </a:rPr>
              <a:t>Pull Request</a:t>
            </a:r>
            <a:r>
              <a:rPr lang="en-US" sz="3200">
                <a:solidFill>
                  <a:srgbClr val="00B050"/>
                </a:solidFill>
                <a:cs typeface="Calibri"/>
              </a:rPr>
              <a:t> (</a:t>
            </a:r>
            <a:r>
              <a:rPr lang="en-US" sz="3200" b="1">
                <a:solidFill>
                  <a:srgbClr val="00B050"/>
                </a:solidFill>
                <a:cs typeface="Calibri"/>
              </a:rPr>
              <a:t>PR</a:t>
            </a:r>
            <a:r>
              <a:rPr lang="en-US" sz="3200">
                <a:solidFill>
                  <a:srgbClr val="00B050"/>
                </a:solidFill>
                <a:cs typeface="Calibri"/>
              </a:rPr>
              <a:t>): Very Prestigious. (next week!)</a:t>
            </a:r>
            <a:endParaRPr lang="en-US" sz="3200" b="1">
              <a:cs typeface="Calibri"/>
            </a:endParaRPr>
          </a:p>
        </p:txBody>
      </p:sp>
      <p:sp>
        <p:nvSpPr>
          <p:cNvPr id="4" name="Footer Placeholder 3">
            <a:extLst>
              <a:ext uri="{FF2B5EF4-FFF2-40B4-BE49-F238E27FC236}">
                <a16:creationId xmlns:a16="http://schemas.microsoft.com/office/drawing/2014/main" id="{57D05F8C-7799-89F0-6E0F-D9A3925F5E3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A7091E75-CCF2-6FE3-FDD9-7F40E4732DAC}"/>
              </a:ext>
            </a:extLst>
          </p:cNvPr>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3464030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A3DC8-AA3B-99AF-738C-BAD6F975CF30}"/>
              </a:ext>
            </a:extLst>
          </p:cNvPr>
          <p:cNvSpPr>
            <a:spLocks noGrp="1"/>
          </p:cNvSpPr>
          <p:nvPr>
            <p:ph type="title"/>
          </p:nvPr>
        </p:nvSpPr>
        <p:spPr>
          <a:xfrm>
            <a:off x="700471" y="698117"/>
            <a:ext cx="10515600" cy="2852737"/>
          </a:xfrm>
        </p:spPr>
        <p:txBody>
          <a:bodyPr/>
          <a:lstStyle/>
          <a:p>
            <a:r>
              <a:rPr lang="en-US">
                <a:ea typeface="Calibri Light"/>
                <a:cs typeface="Calibri Light"/>
              </a:rPr>
              <a:t>Your project README.md</a:t>
            </a:r>
            <a:endParaRPr lang="en-US"/>
          </a:p>
        </p:txBody>
      </p:sp>
      <p:sp>
        <p:nvSpPr>
          <p:cNvPr id="3" name="Text Placeholder 2">
            <a:extLst>
              <a:ext uri="{FF2B5EF4-FFF2-40B4-BE49-F238E27FC236}">
                <a16:creationId xmlns:a16="http://schemas.microsoft.com/office/drawing/2014/main" id="{18167459-7F60-DBD7-A2CA-D7684F409023}"/>
              </a:ext>
            </a:extLst>
          </p:cNvPr>
          <p:cNvSpPr>
            <a:spLocks noGrp="1"/>
          </p:cNvSpPr>
          <p:nvPr>
            <p:ph type="body" idx="1"/>
          </p:nvPr>
        </p:nvSpPr>
        <p:spPr>
          <a:xfrm>
            <a:off x="700471" y="3853739"/>
            <a:ext cx="10515600" cy="1500187"/>
          </a:xfrm>
        </p:spPr>
        <p:txBody>
          <a:bodyPr vert="horz" lIns="91440" tIns="45720" rIns="91440" bIns="45720" rtlCol="0" anchor="t">
            <a:noAutofit/>
          </a:bodyPr>
          <a:lstStyle/>
          <a:p>
            <a:pPr marL="742950" lvl="2"/>
            <a:r>
              <a:rPr lang="en-US" sz="3200">
                <a:solidFill>
                  <a:srgbClr val="000000"/>
                </a:solidFill>
                <a:ea typeface="Calibri"/>
                <a:cs typeface="Calibri"/>
              </a:rPr>
              <a:t>Add it here:</a:t>
            </a:r>
            <a:endParaRPr lang="en-US" sz="3200">
              <a:solidFill>
                <a:srgbClr val="898989"/>
              </a:solidFill>
              <a:ea typeface="Calibri"/>
              <a:cs typeface="Calibri"/>
            </a:endParaRPr>
          </a:p>
          <a:p>
            <a:pPr marL="742950" lvl="2"/>
            <a:endParaRPr lang="en-US" sz="3200">
              <a:solidFill>
                <a:srgbClr val="000000"/>
              </a:solidFill>
              <a:ea typeface="Calibri"/>
              <a:cs typeface="Calibri"/>
            </a:endParaRPr>
          </a:p>
          <a:p>
            <a:pPr marL="742950" lvl="2"/>
            <a:r>
              <a:rPr lang="en-US" sz="3200">
                <a:solidFill>
                  <a:srgbClr val="000000"/>
                </a:solidFill>
                <a:ea typeface="Calibri"/>
                <a:cs typeface="Calibri"/>
              </a:rPr>
              <a:t>OMICS/projects/[</a:t>
            </a:r>
            <a:r>
              <a:rPr lang="en-US" sz="3200" err="1">
                <a:solidFill>
                  <a:srgbClr val="000000"/>
                </a:solidFill>
                <a:ea typeface="Calibri"/>
                <a:cs typeface="Calibri"/>
              </a:rPr>
              <a:t>yourgithubname</a:t>
            </a:r>
            <a:r>
              <a:rPr lang="en-US" sz="3200">
                <a:solidFill>
                  <a:srgbClr val="000000"/>
                </a:solidFill>
                <a:ea typeface="Calibri"/>
                <a:cs typeface="Calibri"/>
              </a:rPr>
              <a:t>]/README.md</a:t>
            </a:r>
            <a:endParaRPr lang="en-US" sz="3200">
              <a:ea typeface="Calibri"/>
              <a:cs typeface="Calibri"/>
            </a:endParaRPr>
          </a:p>
          <a:p>
            <a:endParaRPr lang="en-US" sz="3600">
              <a:ea typeface="Calibri"/>
              <a:cs typeface="Calibri"/>
            </a:endParaRPr>
          </a:p>
        </p:txBody>
      </p:sp>
      <p:sp>
        <p:nvSpPr>
          <p:cNvPr id="4" name="Footer Placeholder 3">
            <a:extLst>
              <a:ext uri="{FF2B5EF4-FFF2-40B4-BE49-F238E27FC236}">
                <a16:creationId xmlns:a16="http://schemas.microsoft.com/office/drawing/2014/main" id="{55CAB103-158A-7825-4160-F20111BADFC7}"/>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05CDBC6D-EC3F-A9D1-D625-DAC5653BC7F1}"/>
              </a:ext>
            </a:extLst>
          </p:cNvPr>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850780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A8AC-F5D0-A2B9-073F-60CBE0FAAC15}"/>
              </a:ext>
            </a:extLst>
          </p:cNvPr>
          <p:cNvSpPr>
            <a:spLocks noGrp="1"/>
          </p:cNvSpPr>
          <p:nvPr>
            <p:ph type="title"/>
          </p:nvPr>
        </p:nvSpPr>
        <p:spPr/>
        <p:txBody>
          <a:bodyPr/>
          <a:lstStyle/>
          <a:p>
            <a:r>
              <a:rPr lang="en-US">
                <a:cs typeface="Calibri Light"/>
              </a:rPr>
              <a:t>Your Independent Project</a:t>
            </a:r>
            <a:endParaRPr lang="en-US"/>
          </a:p>
        </p:txBody>
      </p:sp>
      <p:sp>
        <p:nvSpPr>
          <p:cNvPr id="3" name="Content Placeholder 2">
            <a:extLst>
              <a:ext uri="{FF2B5EF4-FFF2-40B4-BE49-F238E27FC236}">
                <a16:creationId xmlns:a16="http://schemas.microsoft.com/office/drawing/2014/main" id="{B6A113A9-5AC2-0023-F3DD-BC1736E40B87}"/>
              </a:ext>
            </a:extLst>
          </p:cNvPr>
          <p:cNvSpPr>
            <a:spLocks noGrp="1"/>
          </p:cNvSpPr>
          <p:nvPr>
            <p:ph idx="1"/>
          </p:nvPr>
        </p:nvSpPr>
        <p:spPr/>
        <p:txBody>
          <a:bodyPr vert="horz" lIns="91440" tIns="45720" rIns="91440" bIns="45720" rtlCol="0" anchor="t">
            <a:normAutofit/>
          </a:bodyPr>
          <a:lstStyle/>
          <a:p>
            <a:r>
              <a:rPr lang="en-US">
                <a:cs typeface="Calibri"/>
              </a:rPr>
              <a:t>Analyze genomic data week-by-week</a:t>
            </a:r>
          </a:p>
          <a:p>
            <a:r>
              <a:rPr lang="en-US">
                <a:cs typeface="Calibri"/>
              </a:rPr>
              <a:t>Week 1:</a:t>
            </a:r>
          </a:p>
          <a:p>
            <a:pPr lvl="1"/>
            <a:r>
              <a:rPr lang="en-US">
                <a:cs typeface="Calibri"/>
              </a:rPr>
              <a:t>Understand the file structure of the OMICS course project stored in GitHub</a:t>
            </a:r>
          </a:p>
          <a:p>
            <a:pPr lvl="1"/>
            <a:r>
              <a:rPr lang="en-US">
                <a:cs typeface="Calibri"/>
              </a:rPr>
              <a:t>Download your writable copy of the OMIC course project</a:t>
            </a:r>
          </a:p>
          <a:p>
            <a:pPr lvl="1"/>
            <a:r>
              <a:rPr lang="en-US">
                <a:cs typeface="Calibri"/>
              </a:rPr>
              <a:t>Add your sub-directory to OMICS/projects:</a:t>
            </a:r>
          </a:p>
          <a:p>
            <a:pPr lvl="2" indent="-457200"/>
            <a:r>
              <a:rPr lang="en-US">
                <a:cs typeface="Calibri"/>
              </a:rPr>
              <a:t>OMICS/projects/[</a:t>
            </a:r>
            <a:r>
              <a:rPr lang="en-US" err="1">
                <a:cs typeface="Calibri"/>
              </a:rPr>
              <a:t>yourgithubname</a:t>
            </a:r>
            <a:r>
              <a:rPr lang="en-US">
                <a:cs typeface="Calibri"/>
              </a:rPr>
              <a:t>]</a:t>
            </a:r>
          </a:p>
          <a:p>
            <a:pPr lvl="1"/>
            <a:r>
              <a:rPr lang="en-US">
                <a:cs typeface="Calibri"/>
              </a:rPr>
              <a:t>Create:</a:t>
            </a:r>
          </a:p>
          <a:p>
            <a:pPr lvl="2" indent="-457200"/>
            <a:r>
              <a:rPr lang="en-US">
                <a:cs typeface="Calibri"/>
              </a:rPr>
              <a:t>OMICS/projects/[</a:t>
            </a:r>
            <a:r>
              <a:rPr lang="en-US" err="1">
                <a:cs typeface="Calibri"/>
              </a:rPr>
              <a:t>yourgithubname</a:t>
            </a:r>
            <a:r>
              <a:rPr lang="en-US">
                <a:cs typeface="Calibri"/>
              </a:rPr>
              <a:t>]/README.md</a:t>
            </a:r>
          </a:p>
          <a:p>
            <a:pPr lvl="1"/>
            <a:r>
              <a:rPr lang="en-US">
                <a:cs typeface="Calibri"/>
              </a:rPr>
              <a:t>Save revisions to your README.md as you develop it</a:t>
            </a:r>
          </a:p>
          <a:p>
            <a:pPr lvl="1"/>
            <a:r>
              <a:rPr lang="en-US">
                <a:cs typeface="Calibri"/>
              </a:rPr>
              <a:t>Back-up the work done on your computer to your GitHub account</a:t>
            </a:r>
          </a:p>
        </p:txBody>
      </p:sp>
      <p:sp>
        <p:nvSpPr>
          <p:cNvPr id="4" name="Footer Placeholder 3">
            <a:extLst>
              <a:ext uri="{FF2B5EF4-FFF2-40B4-BE49-F238E27FC236}">
                <a16:creationId xmlns:a16="http://schemas.microsoft.com/office/drawing/2014/main" id="{3F10FE03-FD5E-1E91-3E3C-1C1F11E35BD9}"/>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EBC3A7D6-D2B7-E9BD-3DEA-5064A35290C4}"/>
              </a:ext>
            </a:extLst>
          </p:cNvPr>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649508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0-A793-749B-93A9-751770A32630}"/>
              </a:ext>
            </a:extLst>
          </p:cNvPr>
          <p:cNvSpPr>
            <a:spLocks noGrp="1"/>
          </p:cNvSpPr>
          <p:nvPr>
            <p:ph type="title"/>
          </p:nvPr>
        </p:nvSpPr>
        <p:spPr/>
        <p:txBody>
          <a:bodyPr/>
          <a:lstStyle/>
          <a:p>
            <a:r>
              <a:rPr lang="en-US">
                <a:cs typeface="Calibri Light"/>
              </a:rPr>
              <a:t>The End</a:t>
            </a:r>
            <a:endParaRPr lang="en-US"/>
          </a:p>
        </p:txBody>
      </p:sp>
      <p:sp>
        <p:nvSpPr>
          <p:cNvPr id="3" name="Footer Placeholder 2">
            <a:extLst>
              <a:ext uri="{FF2B5EF4-FFF2-40B4-BE49-F238E27FC236}">
                <a16:creationId xmlns:a16="http://schemas.microsoft.com/office/drawing/2014/main" id="{A47BFF53-C4D7-DC27-76C3-9EA2622AC040}"/>
              </a:ext>
            </a:extLst>
          </p:cNvPr>
          <p:cNvSpPr>
            <a:spLocks noGrp="1"/>
          </p:cNvSpPr>
          <p:nvPr>
            <p:ph type="ftr" sz="quarter" idx="11"/>
          </p:nvPr>
        </p:nvSpPr>
        <p:spPr/>
        <p:txBody>
          <a:bodyPr/>
          <a:lstStyle/>
          <a:p>
            <a:r>
              <a:rPr lang="en-US"/>
              <a:t>DV Klopfenstein, PhD, Summer 2023</a:t>
            </a:r>
          </a:p>
        </p:txBody>
      </p:sp>
      <p:sp>
        <p:nvSpPr>
          <p:cNvPr id="4" name="Slide Number Placeholder 3">
            <a:extLst>
              <a:ext uri="{FF2B5EF4-FFF2-40B4-BE49-F238E27FC236}">
                <a16:creationId xmlns:a16="http://schemas.microsoft.com/office/drawing/2014/main" id="{C8DE2F96-4560-250A-C77C-5063E05513C1}"/>
              </a:ext>
            </a:extLst>
          </p:cNvPr>
          <p:cNvSpPr>
            <a:spLocks noGrp="1"/>
          </p:cNvSpPr>
          <p:nvPr>
            <p:ph type="sldNum" sz="quarter" idx="12"/>
          </p:nvPr>
        </p:nvSpPr>
        <p:spPr/>
        <p:txBody>
          <a:bodyPr/>
          <a:lstStyle/>
          <a:p>
            <a:fld id="{330EA680-D336-4FF7-8B7A-9848BB0A1C32}" type="slidenum">
              <a:rPr lang="en-US" smtClean="0"/>
              <a:t>47</a:t>
            </a:fld>
            <a:endParaRPr lang="en-US"/>
          </a:p>
        </p:txBody>
      </p:sp>
      <p:sp>
        <p:nvSpPr>
          <p:cNvPr id="5" name="TextBox 4">
            <a:extLst>
              <a:ext uri="{FF2B5EF4-FFF2-40B4-BE49-F238E27FC236}">
                <a16:creationId xmlns:a16="http://schemas.microsoft.com/office/drawing/2014/main" id="{FC717B93-7122-6D74-1D15-6909FA1C191B}"/>
              </a:ext>
            </a:extLst>
          </p:cNvPr>
          <p:cNvSpPr txBox="1"/>
          <p:nvPr/>
        </p:nvSpPr>
        <p:spPr>
          <a:xfrm>
            <a:off x="1126901" y="1680822"/>
            <a:ext cx="873409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cs typeface="Calibri"/>
              </a:rPr>
              <a:t>Homework: Work on Independent Project Week 1</a:t>
            </a:r>
            <a:endParaRPr lang="en-US" sz="4400">
              <a:ea typeface="Calibri"/>
              <a:cs typeface="Calibri"/>
            </a:endParaRPr>
          </a:p>
        </p:txBody>
      </p:sp>
    </p:spTree>
    <p:extLst>
      <p:ext uri="{BB962C8B-B14F-4D97-AF65-F5344CB8AC3E}">
        <p14:creationId xmlns:p14="http://schemas.microsoft.com/office/powerpoint/2010/main" val="1915781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6B5D-5591-E0D9-7BE4-315329C504A5}"/>
              </a:ext>
            </a:extLst>
          </p:cNvPr>
          <p:cNvSpPr>
            <a:spLocks noGrp="1"/>
          </p:cNvSpPr>
          <p:nvPr>
            <p:ph type="title"/>
          </p:nvPr>
        </p:nvSpPr>
        <p:spPr/>
        <p:txBody>
          <a:bodyPr/>
          <a:lstStyle/>
          <a:p>
            <a:r>
              <a:rPr lang="en-US">
                <a:ea typeface="Calibri Light"/>
                <a:cs typeface="Calibri Light"/>
              </a:rPr>
              <a:t>Git slide just on what a commit actually does</a:t>
            </a:r>
            <a:endParaRPr lang="en-US"/>
          </a:p>
        </p:txBody>
      </p:sp>
      <p:sp>
        <p:nvSpPr>
          <p:cNvPr id="3" name="Content Placeholder 2">
            <a:extLst>
              <a:ext uri="{FF2B5EF4-FFF2-40B4-BE49-F238E27FC236}">
                <a16:creationId xmlns:a16="http://schemas.microsoft.com/office/drawing/2014/main" id="{5EFE86C4-7552-8CB0-0E82-526844564EEF}"/>
              </a:ext>
            </a:extLst>
          </p:cNvPr>
          <p:cNvSpPr>
            <a:spLocks noGrp="1"/>
          </p:cNvSpPr>
          <p:nvPr>
            <p:ph idx="1"/>
          </p:nvPr>
        </p:nvSpPr>
        <p:spPr/>
        <p:txBody>
          <a:bodyPr vert="horz" lIns="91440" tIns="45720" rIns="91440" bIns="45720" rtlCol="0" anchor="t">
            <a:normAutofit/>
          </a:bodyPr>
          <a:lstStyle/>
          <a:p>
            <a:r>
              <a:rPr lang="en-US">
                <a:ea typeface="Calibri"/>
                <a:cs typeface="Calibri"/>
              </a:rPr>
              <a:t>Also git add, git status, and git diff.</a:t>
            </a:r>
          </a:p>
          <a:p>
            <a:r>
              <a:rPr lang="en-US">
                <a:ea typeface="Calibri"/>
                <a:cs typeface="Calibri"/>
              </a:rPr>
              <a:t>Have the students use each of these and say what they do. </a:t>
            </a:r>
          </a:p>
          <a:p>
            <a:r>
              <a:rPr lang="en-US">
                <a:ea typeface="Calibri"/>
                <a:cs typeface="Calibri"/>
              </a:rPr>
              <a:t>Where does a file end up after I commit it?</a:t>
            </a:r>
          </a:p>
          <a:p>
            <a:endParaRPr lang="en-US">
              <a:ea typeface="Calibri"/>
              <a:cs typeface="Calibri"/>
            </a:endParaRPr>
          </a:p>
        </p:txBody>
      </p:sp>
      <p:sp>
        <p:nvSpPr>
          <p:cNvPr id="4" name="Footer Placeholder 3">
            <a:extLst>
              <a:ext uri="{FF2B5EF4-FFF2-40B4-BE49-F238E27FC236}">
                <a16:creationId xmlns:a16="http://schemas.microsoft.com/office/drawing/2014/main" id="{7BDFFA8B-4178-F381-9CE0-A16B171B44F0}"/>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2BA913D9-9D99-5903-C5CF-C3B61065FC48}"/>
              </a:ext>
            </a:extLst>
          </p:cNvPr>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2919634851"/>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1537-7037-A184-B60B-A20A03DAF291}"/>
              </a:ext>
            </a:extLst>
          </p:cNvPr>
          <p:cNvSpPr>
            <a:spLocks noGrp="1"/>
          </p:cNvSpPr>
          <p:nvPr>
            <p:ph type="title"/>
          </p:nvPr>
        </p:nvSpPr>
        <p:spPr>
          <a:xfrm>
            <a:off x="838200" y="390525"/>
            <a:ext cx="3859071" cy="1504109"/>
          </a:xfrm>
        </p:spPr>
        <p:txBody>
          <a:bodyPr>
            <a:normAutofit/>
          </a:bodyPr>
          <a:lstStyle/>
          <a:p>
            <a:r>
              <a:rPr lang="en-US" b="1">
                <a:solidFill>
                  <a:srgbClr val="FF0000"/>
                </a:solidFill>
                <a:cs typeface="Calibri Light"/>
              </a:rPr>
              <a:t>NO PUSHING</a:t>
            </a:r>
            <a:br>
              <a:rPr lang="en-US" b="1">
                <a:cs typeface="Calibri Light"/>
              </a:rPr>
            </a:br>
            <a:r>
              <a:rPr lang="en-US" b="1">
                <a:cs typeface="Calibri Light"/>
              </a:rPr>
              <a:t>to Upstream!</a:t>
            </a:r>
            <a:endParaRPr lang="en-US" b="1"/>
          </a:p>
        </p:txBody>
      </p:sp>
      <p:sp>
        <p:nvSpPr>
          <p:cNvPr id="5" name="Slide Number Placeholder 4">
            <a:extLst>
              <a:ext uri="{FF2B5EF4-FFF2-40B4-BE49-F238E27FC236}">
                <a16:creationId xmlns:a16="http://schemas.microsoft.com/office/drawing/2014/main" id="{17D595FD-7213-4659-085F-BABCE74B5510}"/>
              </a:ext>
            </a:extLst>
          </p:cNvPr>
          <p:cNvSpPr>
            <a:spLocks noGrp="1"/>
          </p:cNvSpPr>
          <p:nvPr>
            <p:ph type="sldNum" sz="quarter" idx="12"/>
          </p:nvPr>
        </p:nvSpPr>
        <p:spPr/>
        <p:txBody>
          <a:bodyPr/>
          <a:lstStyle/>
          <a:p>
            <a:fld id="{330EA680-D336-4FF7-8B7A-9848BB0A1C32}" type="slidenum">
              <a:rPr lang="en-US" smtClean="0"/>
              <a:t>49</a:t>
            </a:fld>
            <a:endParaRPr lang="en-US"/>
          </a:p>
        </p:txBody>
      </p:sp>
      <p:sp>
        <p:nvSpPr>
          <p:cNvPr id="4" name="Footer Placeholder 3">
            <a:extLst>
              <a:ext uri="{FF2B5EF4-FFF2-40B4-BE49-F238E27FC236}">
                <a16:creationId xmlns:a16="http://schemas.microsoft.com/office/drawing/2014/main" id="{52CF6A2F-0DD6-CC4A-BCBD-244887CBE90C}"/>
              </a:ext>
            </a:extLst>
          </p:cNvPr>
          <p:cNvSpPr>
            <a:spLocks noGrp="1"/>
          </p:cNvSpPr>
          <p:nvPr>
            <p:ph type="ftr" sz="quarter" idx="11"/>
          </p:nvPr>
        </p:nvSpPr>
        <p:spPr>
          <a:xfrm>
            <a:off x="4038600" y="6366647"/>
            <a:ext cx="4351637" cy="354828"/>
          </a:xfrm>
        </p:spPr>
        <p:txBody>
          <a:bodyPr/>
          <a:lstStyle/>
          <a:p>
            <a:r>
              <a:rPr lang="en-US"/>
              <a:t>DV Klopfenstein, PhD, Summer 2023</a:t>
            </a:r>
          </a:p>
        </p:txBody>
      </p:sp>
      <p:pic>
        <p:nvPicPr>
          <p:cNvPr id="7" name="Picture 7" descr="A screenshot of a computer&#10;&#10;Description automatically generated">
            <a:extLst>
              <a:ext uri="{FF2B5EF4-FFF2-40B4-BE49-F238E27FC236}">
                <a16:creationId xmlns:a16="http://schemas.microsoft.com/office/drawing/2014/main" id="{3EDC2B79-99D6-AC02-99E2-13B00816905E}"/>
              </a:ext>
            </a:extLst>
          </p:cNvPr>
          <p:cNvPicPr>
            <a:picLocks noChangeAspect="1"/>
          </p:cNvPicPr>
          <p:nvPr/>
        </p:nvPicPr>
        <p:blipFill>
          <a:blip r:embed="rId4"/>
          <a:stretch>
            <a:fillRect/>
          </a:stretch>
        </p:blipFill>
        <p:spPr>
          <a:xfrm>
            <a:off x="4436534" y="392220"/>
            <a:ext cx="6434666" cy="6073560"/>
          </a:xfrm>
          <a:prstGeom prst="rect">
            <a:avLst/>
          </a:prstGeom>
        </p:spPr>
      </p:pic>
    </p:spTree>
    <p:extLst>
      <p:ext uri="{BB962C8B-B14F-4D97-AF65-F5344CB8AC3E}">
        <p14:creationId xmlns:p14="http://schemas.microsoft.com/office/powerpoint/2010/main" val="399651043"/>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180CE-76C1-4DC0-00AB-D2C051C1C7B1}"/>
              </a:ext>
            </a:extLst>
          </p:cNvPr>
          <p:cNvSpPr>
            <a:spLocks noGrp="1"/>
          </p:cNvSpPr>
          <p:nvPr>
            <p:ph type="title"/>
          </p:nvPr>
        </p:nvSpPr>
        <p:spPr/>
        <p:txBody>
          <a:bodyPr/>
          <a:lstStyle/>
          <a:p>
            <a:r>
              <a:rPr lang="en-US">
                <a:cs typeface="Calibri Light"/>
              </a:rPr>
              <a:t>How to work with colleagues</a:t>
            </a:r>
            <a:endParaRPr lang="en-US" err="1"/>
          </a:p>
        </p:txBody>
      </p:sp>
      <p:sp>
        <p:nvSpPr>
          <p:cNvPr id="3" name="Text Placeholder 2">
            <a:extLst>
              <a:ext uri="{FF2B5EF4-FFF2-40B4-BE49-F238E27FC236}">
                <a16:creationId xmlns:a16="http://schemas.microsoft.com/office/drawing/2014/main" id="{2C4E8544-780C-292C-F8BD-53C5DB894BBD}"/>
              </a:ext>
            </a:extLst>
          </p:cNvPr>
          <p:cNvSpPr>
            <a:spLocks noGrp="1"/>
          </p:cNvSpPr>
          <p:nvPr>
            <p:ph type="body" idx="1"/>
          </p:nvPr>
        </p:nvSpPr>
        <p:spPr/>
        <p:txBody>
          <a:bodyPr vert="horz" lIns="91440" tIns="45720" rIns="91440" bIns="45720" rtlCol="0" anchor="t">
            <a:noAutofit/>
          </a:bodyPr>
          <a:lstStyle/>
          <a:p>
            <a:r>
              <a:rPr lang="en-US" sz="3200">
                <a:solidFill>
                  <a:schemeClr val="tx1"/>
                </a:solidFill>
                <a:cs typeface="Calibri"/>
              </a:rPr>
              <a:t>How to work with </a:t>
            </a:r>
            <a:r>
              <a:rPr lang="en-US" sz="3200" b="1">
                <a:solidFill>
                  <a:schemeClr val="tx1"/>
                </a:solidFill>
                <a:cs typeface="Calibri"/>
              </a:rPr>
              <a:t>remote </a:t>
            </a:r>
            <a:r>
              <a:rPr lang="en-US" sz="3200">
                <a:solidFill>
                  <a:schemeClr val="tx1"/>
                </a:solidFill>
                <a:cs typeface="Calibri"/>
              </a:rPr>
              <a:t>and </a:t>
            </a:r>
            <a:r>
              <a:rPr lang="en-US" sz="3200" b="1">
                <a:solidFill>
                  <a:schemeClr val="tx1"/>
                </a:solidFill>
                <a:cs typeface="Calibri"/>
              </a:rPr>
              <a:t>local </a:t>
            </a:r>
            <a:r>
              <a:rPr lang="en-US" sz="3200">
                <a:solidFill>
                  <a:schemeClr val="tx1"/>
                </a:solidFill>
                <a:cs typeface="Calibri"/>
              </a:rPr>
              <a:t>colleagues using</a:t>
            </a:r>
          </a:p>
          <a:p>
            <a:r>
              <a:rPr lang="en-US" sz="3200">
                <a:solidFill>
                  <a:schemeClr val="tx1"/>
                </a:solidFill>
                <a:cs typeface="Calibri"/>
              </a:rPr>
              <a:t>version control</a:t>
            </a:r>
            <a:endParaRPr lang="en-US" sz="3200">
              <a:solidFill>
                <a:schemeClr val="tx1"/>
              </a:solidFill>
              <a:ea typeface="Calibri"/>
              <a:cs typeface="Calibri"/>
            </a:endParaRPr>
          </a:p>
        </p:txBody>
      </p:sp>
      <p:sp>
        <p:nvSpPr>
          <p:cNvPr id="4" name="Footer Placeholder 3">
            <a:extLst>
              <a:ext uri="{FF2B5EF4-FFF2-40B4-BE49-F238E27FC236}">
                <a16:creationId xmlns:a16="http://schemas.microsoft.com/office/drawing/2014/main" id="{AA27B8AD-4A16-5E5D-8B40-A614F9D96294}"/>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242B5EF7-261C-D257-F51B-16CF43D8DFF5}"/>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970742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A60-44BB-4869-A135-04E2DB96C107}"/>
              </a:ext>
            </a:extLst>
          </p:cNvPr>
          <p:cNvSpPr>
            <a:spLocks noGrp="1"/>
          </p:cNvSpPr>
          <p:nvPr>
            <p:ph type="title"/>
          </p:nvPr>
        </p:nvSpPr>
        <p:spPr/>
        <p:txBody>
          <a:bodyPr/>
          <a:lstStyle/>
          <a:p>
            <a:r>
              <a:rPr lang="en-US">
                <a:cs typeface="Calibri Light"/>
              </a:rPr>
              <a:t>Vocabulary of git: Eight words</a:t>
            </a:r>
          </a:p>
        </p:txBody>
      </p:sp>
      <p:sp>
        <p:nvSpPr>
          <p:cNvPr id="3" name="Content Placeholder 2">
            <a:extLst>
              <a:ext uri="{FF2B5EF4-FFF2-40B4-BE49-F238E27FC236}">
                <a16:creationId xmlns:a16="http://schemas.microsoft.com/office/drawing/2014/main" id="{F69571F4-1864-AF15-5DF4-A1168CB8AFEB}"/>
              </a:ext>
            </a:extLst>
          </p:cNvPr>
          <p:cNvSpPr>
            <a:spLocks noGrp="1"/>
          </p:cNvSpPr>
          <p:nvPr>
            <p:ph idx="1"/>
          </p:nvPr>
        </p:nvSpPr>
        <p:spPr/>
        <p:txBody>
          <a:bodyPr vert="horz" lIns="91440" tIns="45720" rIns="91440" bIns="45720" rtlCol="0" anchor="t">
            <a:noAutofit/>
          </a:bodyPr>
          <a:lstStyle/>
          <a:p>
            <a:r>
              <a:rPr lang="en-US" sz="3200" b="1">
                <a:cs typeface="Calibri"/>
              </a:rPr>
              <a:t>Repo: Upstream, </a:t>
            </a:r>
            <a:r>
              <a:rPr lang="en-US" sz="3200" b="1">
                <a:solidFill>
                  <a:srgbClr val="0070C0"/>
                </a:solidFill>
                <a:cs typeface="Calibri"/>
              </a:rPr>
              <a:t>Origin, &amp; Local</a:t>
            </a:r>
            <a:endParaRPr lang="en-US" sz="3200" b="1">
              <a:cs typeface="Calibri"/>
            </a:endParaRPr>
          </a:p>
          <a:p>
            <a:r>
              <a:rPr lang="en-US" sz="3200" b="1">
                <a:cs typeface="Calibri"/>
              </a:rPr>
              <a:t>Fork: Upstream -&gt;</a:t>
            </a:r>
            <a:r>
              <a:rPr lang="en-US" sz="3200" b="1">
                <a:solidFill>
                  <a:srgbClr val="000000"/>
                </a:solidFill>
                <a:cs typeface="Calibri"/>
              </a:rPr>
              <a:t> </a:t>
            </a:r>
            <a:r>
              <a:rPr lang="en-US" sz="3200" b="1">
                <a:solidFill>
                  <a:srgbClr val="0070C0"/>
                </a:solidFill>
                <a:cs typeface="Calibri"/>
              </a:rPr>
              <a:t>Origin</a:t>
            </a:r>
          </a:p>
          <a:p>
            <a:r>
              <a:rPr lang="en-US" sz="3200">
                <a:solidFill>
                  <a:srgbClr val="0070C0"/>
                </a:solidFill>
                <a:latin typeface="Consolas"/>
                <a:cs typeface="Calibri"/>
              </a:rPr>
              <a:t>git </a:t>
            </a:r>
            <a:r>
              <a:rPr lang="en-US" sz="3200" b="1">
                <a:solidFill>
                  <a:srgbClr val="0070C0"/>
                </a:solidFill>
                <a:latin typeface="Consolas"/>
                <a:cs typeface="Calibri"/>
              </a:rPr>
              <a:t>clone [URL]  # Origin -&gt; Local</a:t>
            </a:r>
          </a:p>
          <a:p>
            <a:r>
              <a:rPr lang="en-US" sz="3200">
                <a:solidFill>
                  <a:srgbClr val="0070C0"/>
                </a:solidFill>
                <a:latin typeface="Consolas"/>
                <a:cs typeface="Calibri"/>
              </a:rPr>
              <a:t>git </a:t>
            </a:r>
            <a:r>
              <a:rPr lang="en-US" sz="3200" b="1">
                <a:solidFill>
                  <a:srgbClr val="0070C0"/>
                </a:solidFill>
                <a:latin typeface="Consolas"/>
                <a:cs typeface="Calibri"/>
              </a:rPr>
              <a:t>commit       # Local -&gt; </a:t>
            </a:r>
            <a:r>
              <a:rPr lang="en-US" sz="3200" b="1" err="1">
                <a:solidFill>
                  <a:srgbClr val="0070C0"/>
                </a:solidFill>
                <a:latin typeface="Consolas"/>
                <a:cs typeface="Calibri"/>
              </a:rPr>
              <a:t>repo_name</a:t>
            </a:r>
            <a:r>
              <a:rPr lang="en-US" sz="3200" b="1">
                <a:solidFill>
                  <a:srgbClr val="0070C0"/>
                </a:solidFill>
                <a:latin typeface="Consolas"/>
                <a:cs typeface="Calibri"/>
              </a:rPr>
              <a:t>/.git</a:t>
            </a:r>
          </a:p>
          <a:p>
            <a:pPr lvl="1"/>
            <a:r>
              <a:rPr lang="en-US" sz="3200">
                <a:solidFill>
                  <a:srgbClr val="0070C0"/>
                </a:solidFill>
                <a:latin typeface="Consolas"/>
                <a:cs typeface="Calibri"/>
              </a:rPr>
              <a:t>git </a:t>
            </a:r>
            <a:r>
              <a:rPr lang="en-US" sz="3200" b="1">
                <a:solidFill>
                  <a:srgbClr val="0070C0"/>
                </a:solidFill>
                <a:latin typeface="Consolas"/>
                <a:cs typeface="Calibri"/>
              </a:rPr>
              <a:t>status     # New, Modified, Untracked</a:t>
            </a:r>
          </a:p>
          <a:p>
            <a:pPr lvl="1"/>
            <a:r>
              <a:rPr lang="en-US" sz="3200">
                <a:solidFill>
                  <a:srgbClr val="0070C0"/>
                </a:solidFill>
                <a:latin typeface="Consolas"/>
                <a:cs typeface="Calibri"/>
              </a:rPr>
              <a:t>git </a:t>
            </a:r>
            <a:r>
              <a:rPr lang="en-US" sz="3200" b="1">
                <a:solidFill>
                  <a:srgbClr val="0070C0"/>
                </a:solidFill>
                <a:latin typeface="Consolas"/>
                <a:cs typeface="Calibri"/>
              </a:rPr>
              <a:t>diff       # Show lines Added/Deleted</a:t>
            </a:r>
          </a:p>
          <a:p>
            <a:r>
              <a:rPr lang="en-US" sz="3200">
                <a:solidFill>
                  <a:srgbClr val="0070C0"/>
                </a:solidFill>
                <a:latin typeface="Consolas"/>
                <a:cs typeface="Calibri"/>
              </a:rPr>
              <a:t>git </a:t>
            </a:r>
            <a:r>
              <a:rPr lang="en-US" sz="3200" b="1">
                <a:solidFill>
                  <a:srgbClr val="0070C0"/>
                </a:solidFill>
                <a:latin typeface="Consolas"/>
                <a:cs typeface="Calibri"/>
              </a:rPr>
              <a:t>push         # </a:t>
            </a:r>
            <a:r>
              <a:rPr lang="en-US" sz="3200" b="1" err="1">
                <a:solidFill>
                  <a:srgbClr val="0070C0"/>
                </a:solidFill>
                <a:latin typeface="Consolas"/>
                <a:cs typeface="Calibri"/>
              </a:rPr>
              <a:t>repo_name</a:t>
            </a:r>
            <a:r>
              <a:rPr lang="en-US" sz="3200" b="1">
                <a:solidFill>
                  <a:srgbClr val="0070C0"/>
                </a:solidFill>
                <a:latin typeface="Consolas"/>
                <a:cs typeface="Calibri"/>
              </a:rPr>
              <a:t>/.git -&gt; Origin</a:t>
            </a:r>
          </a:p>
          <a:p>
            <a:r>
              <a:rPr lang="en-US" sz="3200" b="1">
                <a:solidFill>
                  <a:srgbClr val="00B050"/>
                </a:solidFill>
                <a:cs typeface="Calibri"/>
              </a:rPr>
              <a:t>Pull Request</a:t>
            </a:r>
            <a:r>
              <a:rPr lang="en-US" sz="3200">
                <a:solidFill>
                  <a:srgbClr val="00B050"/>
                </a:solidFill>
                <a:cs typeface="Calibri"/>
              </a:rPr>
              <a:t> (</a:t>
            </a:r>
            <a:r>
              <a:rPr lang="en-US" sz="3200" b="1">
                <a:solidFill>
                  <a:srgbClr val="00B050"/>
                </a:solidFill>
                <a:cs typeface="Calibri"/>
              </a:rPr>
              <a:t>PR</a:t>
            </a:r>
            <a:r>
              <a:rPr lang="en-US" sz="3200">
                <a:solidFill>
                  <a:srgbClr val="00B050"/>
                </a:solidFill>
                <a:cs typeface="Calibri"/>
              </a:rPr>
              <a:t>): Very Prestigious. (next week!)</a:t>
            </a:r>
            <a:endParaRPr lang="en-US" sz="3200" b="1">
              <a:cs typeface="Calibri"/>
            </a:endParaRPr>
          </a:p>
        </p:txBody>
      </p:sp>
      <p:sp>
        <p:nvSpPr>
          <p:cNvPr id="4" name="Footer Placeholder 3">
            <a:extLst>
              <a:ext uri="{FF2B5EF4-FFF2-40B4-BE49-F238E27FC236}">
                <a16:creationId xmlns:a16="http://schemas.microsoft.com/office/drawing/2014/main" id="{57D05F8C-7799-89F0-6E0F-D9A3925F5E3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A7091E75-CCF2-6FE3-FDD9-7F40E4732DAC}"/>
              </a:ext>
            </a:extLst>
          </p:cNvPr>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1944451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ACD48-8783-F264-58C5-77BDBBFBACD9}"/>
              </a:ext>
            </a:extLst>
          </p:cNvPr>
          <p:cNvSpPr>
            <a:spLocks noGrp="1"/>
          </p:cNvSpPr>
          <p:nvPr>
            <p:ph type="title"/>
          </p:nvPr>
        </p:nvSpPr>
        <p:spPr>
          <a:solidFill>
            <a:schemeClr val="bg1"/>
          </a:solidFill>
        </p:spPr>
        <p:txBody>
          <a:bodyPr/>
          <a:lstStyle/>
          <a:p>
            <a:r>
              <a:rPr lang="en-US">
                <a:cs typeface="Calibri Light"/>
              </a:rPr>
              <a:t>Pull Request (PR)</a:t>
            </a:r>
            <a:br>
              <a:rPr lang="en-US">
                <a:cs typeface="Calibri Light"/>
              </a:rPr>
            </a:br>
            <a:r>
              <a:rPr lang="en-US">
                <a:cs typeface="Calibri Light"/>
              </a:rPr>
              <a:t>to fetch &amp; merge</a:t>
            </a:r>
            <a:endParaRPr lang="en-US"/>
          </a:p>
        </p:txBody>
      </p:sp>
      <p:sp>
        <p:nvSpPr>
          <p:cNvPr id="8" name="Slide Number Placeholder 7">
            <a:extLst>
              <a:ext uri="{FF2B5EF4-FFF2-40B4-BE49-F238E27FC236}">
                <a16:creationId xmlns:a16="http://schemas.microsoft.com/office/drawing/2014/main" id="{9868E04C-392D-B7C3-1055-101F79AA0D5B}"/>
              </a:ext>
            </a:extLst>
          </p:cNvPr>
          <p:cNvSpPr>
            <a:spLocks noGrp="1"/>
          </p:cNvSpPr>
          <p:nvPr>
            <p:ph type="sldNum" sz="quarter" idx="12"/>
          </p:nvPr>
        </p:nvSpPr>
        <p:spPr/>
        <p:txBody>
          <a:bodyPr/>
          <a:lstStyle/>
          <a:p>
            <a:fld id="{330EA680-D336-4FF7-8B7A-9848BB0A1C32}" type="slidenum">
              <a:rPr lang="en-US" smtClean="0"/>
              <a:t>51</a:t>
            </a:fld>
            <a:endParaRPr lang="en-US"/>
          </a:p>
        </p:txBody>
      </p:sp>
      <p:sp>
        <p:nvSpPr>
          <p:cNvPr id="7" name="Footer Placeholder 6">
            <a:extLst>
              <a:ext uri="{FF2B5EF4-FFF2-40B4-BE49-F238E27FC236}">
                <a16:creationId xmlns:a16="http://schemas.microsoft.com/office/drawing/2014/main" id="{DC0CC77A-7796-6C66-995D-C88D8C782C41}"/>
              </a:ext>
            </a:extLst>
          </p:cNvPr>
          <p:cNvSpPr>
            <a:spLocks noGrp="1"/>
          </p:cNvSpPr>
          <p:nvPr>
            <p:ph type="ftr" sz="quarter" idx="11"/>
          </p:nvPr>
        </p:nvSpPr>
        <p:spPr>
          <a:xfrm>
            <a:off x="4038600" y="6356350"/>
            <a:ext cx="4197178" cy="365125"/>
          </a:xfrm>
        </p:spPr>
        <p:txBody>
          <a:bodyPr/>
          <a:lstStyle/>
          <a:p>
            <a:r>
              <a:rPr lang="en-US"/>
              <a:t>DV Klopfenstein, PhD, Summer 2023</a:t>
            </a:r>
          </a:p>
        </p:txBody>
      </p:sp>
      <p:sp>
        <p:nvSpPr>
          <p:cNvPr id="4" name="TextBox 3">
            <a:extLst>
              <a:ext uri="{FF2B5EF4-FFF2-40B4-BE49-F238E27FC236}">
                <a16:creationId xmlns:a16="http://schemas.microsoft.com/office/drawing/2014/main" id="{D18C5D43-70AE-2F95-7FE5-53065198F927}"/>
              </a:ext>
            </a:extLst>
          </p:cNvPr>
          <p:cNvSpPr txBox="1"/>
          <p:nvPr/>
        </p:nvSpPr>
        <p:spPr>
          <a:xfrm>
            <a:off x="933628" y="2130011"/>
            <a:ext cx="412683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70C0"/>
                </a:solidFill>
                <a:cs typeface="Calibri"/>
              </a:rPr>
              <a:t>Origin PR (</a:t>
            </a:r>
            <a:r>
              <a:rPr lang="en-US" sz="2800" b="1" err="1">
                <a:solidFill>
                  <a:srgbClr val="0070C0"/>
                </a:solidFill>
                <a:cs typeface="Calibri"/>
              </a:rPr>
              <a:t>danekennedy</a:t>
            </a:r>
            <a:r>
              <a:rPr lang="en-US" sz="2800" b="1">
                <a:solidFill>
                  <a:srgbClr val="0070C0"/>
                </a:solidFill>
                <a:cs typeface="Calibri"/>
              </a:rPr>
              <a:t>): "Upstream, will you accept my edits to </a:t>
            </a:r>
            <a:r>
              <a:rPr lang="en-US" sz="2800" b="1" err="1">
                <a:solidFill>
                  <a:srgbClr val="0070C0"/>
                </a:solidFill>
                <a:cs typeface="Calibri"/>
              </a:rPr>
              <a:t>FlowKit</a:t>
            </a:r>
            <a:r>
              <a:rPr lang="en-US" sz="2800" b="1">
                <a:solidFill>
                  <a:srgbClr val="0070C0"/>
                </a:solidFill>
                <a:cs typeface="Calibri"/>
              </a:rPr>
              <a:t>?"</a:t>
            </a:r>
            <a:endParaRPr lang="en-US">
              <a:cs typeface="Calibri" panose="020F0502020204030204"/>
            </a:endParaRPr>
          </a:p>
          <a:p>
            <a:pPr marL="514350" indent="-514350">
              <a:buAutoNum type="alphaUcPeriod"/>
            </a:pPr>
            <a:endParaRPr lang="en-US" sz="2800">
              <a:cs typeface="Calibri"/>
            </a:endParaRPr>
          </a:p>
          <a:p>
            <a:r>
              <a:rPr lang="en-US" sz="2800" b="1">
                <a:cs typeface="Calibri"/>
              </a:rPr>
              <a:t>Upstream (</a:t>
            </a:r>
            <a:r>
              <a:rPr lang="en-US" sz="2800" b="1" err="1">
                <a:cs typeface="Calibri"/>
              </a:rPr>
              <a:t>whitews</a:t>
            </a:r>
            <a:r>
              <a:rPr lang="en-US" sz="2800" b="1">
                <a:cs typeface="Calibri"/>
              </a:rPr>
              <a:t>): "Great </a:t>
            </a:r>
            <a:r>
              <a:rPr lang="en-US" sz="2800" b="1">
                <a:solidFill>
                  <a:srgbClr val="0070C0"/>
                </a:solidFill>
                <a:cs typeface="Calibri"/>
              </a:rPr>
              <a:t>PR</a:t>
            </a:r>
            <a:r>
              <a:rPr lang="en-US" sz="2800" b="1">
                <a:cs typeface="Calibri"/>
              </a:rPr>
              <a:t>! I will PULL &amp; Merge </a:t>
            </a:r>
            <a:r>
              <a:rPr lang="en-US" sz="2800" b="1">
                <a:solidFill>
                  <a:srgbClr val="0070C0"/>
                </a:solidFill>
                <a:cs typeface="Calibri"/>
              </a:rPr>
              <a:t>your edits</a:t>
            </a:r>
            <a:r>
              <a:rPr lang="en-US" sz="2800" b="1">
                <a:cs typeface="Calibri"/>
              </a:rPr>
              <a:t> into </a:t>
            </a:r>
            <a:r>
              <a:rPr lang="en-US" sz="2800" b="1" err="1">
                <a:cs typeface="Calibri"/>
              </a:rPr>
              <a:t>FlowKit</a:t>
            </a:r>
            <a:r>
              <a:rPr lang="en-US" sz="2800" b="1">
                <a:cs typeface="Calibri"/>
              </a:rPr>
              <a:t>."</a:t>
            </a:r>
          </a:p>
        </p:txBody>
      </p:sp>
      <p:pic>
        <p:nvPicPr>
          <p:cNvPr id="6" name="Picture 8" descr="A screenshot of a computer&#10;&#10;Description automatically generated">
            <a:extLst>
              <a:ext uri="{FF2B5EF4-FFF2-40B4-BE49-F238E27FC236}">
                <a16:creationId xmlns:a16="http://schemas.microsoft.com/office/drawing/2014/main" id="{299901F2-4DB1-F2A9-76B2-4D7B9D131C58}"/>
              </a:ext>
            </a:extLst>
          </p:cNvPr>
          <p:cNvPicPr>
            <a:picLocks noChangeAspect="1"/>
          </p:cNvPicPr>
          <p:nvPr/>
        </p:nvPicPr>
        <p:blipFill>
          <a:blip r:embed="rId3"/>
          <a:stretch>
            <a:fillRect/>
          </a:stretch>
        </p:blipFill>
        <p:spPr>
          <a:xfrm>
            <a:off x="5130800" y="318591"/>
            <a:ext cx="6451600" cy="6178488"/>
          </a:xfrm>
          <a:prstGeom prst="rect">
            <a:avLst/>
          </a:prstGeom>
        </p:spPr>
      </p:pic>
    </p:spTree>
    <p:extLst>
      <p:ext uri="{BB962C8B-B14F-4D97-AF65-F5344CB8AC3E}">
        <p14:creationId xmlns:p14="http://schemas.microsoft.com/office/powerpoint/2010/main" val="3331086148"/>
      </p:ext>
    </p:extLst>
  </p:cSld>
  <p:clrMapOvr>
    <a:masterClrMapping/>
  </p:clrMapOvr>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A60-44BB-4869-A135-04E2DB96C107}"/>
              </a:ext>
            </a:extLst>
          </p:cNvPr>
          <p:cNvSpPr>
            <a:spLocks noGrp="1"/>
          </p:cNvSpPr>
          <p:nvPr>
            <p:ph type="title"/>
          </p:nvPr>
        </p:nvSpPr>
        <p:spPr/>
        <p:txBody>
          <a:bodyPr/>
          <a:lstStyle/>
          <a:p>
            <a:r>
              <a:rPr lang="en-US">
                <a:cs typeface="Calibri Light"/>
              </a:rPr>
              <a:t>Vocabulary of git: Eight words</a:t>
            </a:r>
          </a:p>
        </p:txBody>
      </p:sp>
      <p:sp>
        <p:nvSpPr>
          <p:cNvPr id="3" name="Content Placeholder 2">
            <a:extLst>
              <a:ext uri="{FF2B5EF4-FFF2-40B4-BE49-F238E27FC236}">
                <a16:creationId xmlns:a16="http://schemas.microsoft.com/office/drawing/2014/main" id="{F69571F4-1864-AF15-5DF4-A1168CB8AFEB}"/>
              </a:ext>
            </a:extLst>
          </p:cNvPr>
          <p:cNvSpPr>
            <a:spLocks noGrp="1"/>
          </p:cNvSpPr>
          <p:nvPr>
            <p:ph idx="1"/>
          </p:nvPr>
        </p:nvSpPr>
        <p:spPr/>
        <p:txBody>
          <a:bodyPr vert="horz" lIns="91440" tIns="45720" rIns="91440" bIns="45720" rtlCol="0" anchor="t">
            <a:noAutofit/>
          </a:bodyPr>
          <a:lstStyle/>
          <a:p>
            <a:r>
              <a:rPr lang="en-US" sz="3200" b="1">
                <a:cs typeface="Calibri"/>
              </a:rPr>
              <a:t>Repo: Upstream, </a:t>
            </a:r>
            <a:r>
              <a:rPr lang="en-US" sz="3200" b="1">
                <a:solidFill>
                  <a:srgbClr val="0070C0"/>
                </a:solidFill>
                <a:cs typeface="Calibri"/>
              </a:rPr>
              <a:t>Origin, &amp; Local</a:t>
            </a:r>
            <a:endParaRPr lang="en-US" sz="3200" b="1">
              <a:cs typeface="Calibri"/>
            </a:endParaRPr>
          </a:p>
          <a:p>
            <a:r>
              <a:rPr lang="en-US" sz="3200" b="1">
                <a:cs typeface="Calibri"/>
              </a:rPr>
              <a:t>Fork: Upstream -&gt;</a:t>
            </a:r>
            <a:r>
              <a:rPr lang="en-US" sz="3200" b="1">
                <a:solidFill>
                  <a:srgbClr val="000000"/>
                </a:solidFill>
                <a:cs typeface="Calibri"/>
              </a:rPr>
              <a:t> </a:t>
            </a:r>
            <a:r>
              <a:rPr lang="en-US" sz="3200" b="1">
                <a:solidFill>
                  <a:srgbClr val="0070C0"/>
                </a:solidFill>
                <a:cs typeface="Calibri"/>
              </a:rPr>
              <a:t>Origin</a:t>
            </a:r>
          </a:p>
          <a:p>
            <a:r>
              <a:rPr lang="en-US" sz="3200">
                <a:solidFill>
                  <a:srgbClr val="0070C0"/>
                </a:solidFill>
                <a:latin typeface="Consolas"/>
                <a:cs typeface="Calibri"/>
              </a:rPr>
              <a:t>git </a:t>
            </a:r>
            <a:r>
              <a:rPr lang="en-US" sz="3200" b="1">
                <a:solidFill>
                  <a:srgbClr val="0070C0"/>
                </a:solidFill>
                <a:latin typeface="Consolas"/>
                <a:cs typeface="Calibri"/>
              </a:rPr>
              <a:t>clone [URL]  # Origin -&gt; Local</a:t>
            </a:r>
          </a:p>
          <a:p>
            <a:r>
              <a:rPr lang="en-US" sz="3200">
                <a:solidFill>
                  <a:srgbClr val="0070C0"/>
                </a:solidFill>
                <a:latin typeface="Consolas"/>
                <a:cs typeface="Calibri"/>
              </a:rPr>
              <a:t>git </a:t>
            </a:r>
            <a:r>
              <a:rPr lang="en-US" sz="3200" b="1">
                <a:solidFill>
                  <a:srgbClr val="0070C0"/>
                </a:solidFill>
                <a:latin typeface="Consolas"/>
                <a:cs typeface="Calibri"/>
              </a:rPr>
              <a:t>commit       # Local -&gt; </a:t>
            </a:r>
            <a:r>
              <a:rPr lang="en-US" sz="3200" b="1" err="1">
                <a:solidFill>
                  <a:srgbClr val="0070C0"/>
                </a:solidFill>
                <a:latin typeface="Consolas"/>
                <a:cs typeface="Calibri"/>
              </a:rPr>
              <a:t>repo_name</a:t>
            </a:r>
            <a:r>
              <a:rPr lang="en-US" sz="3200" b="1">
                <a:solidFill>
                  <a:srgbClr val="0070C0"/>
                </a:solidFill>
                <a:latin typeface="Consolas"/>
                <a:cs typeface="Calibri"/>
              </a:rPr>
              <a:t>/.git</a:t>
            </a:r>
          </a:p>
          <a:p>
            <a:pPr lvl="1"/>
            <a:r>
              <a:rPr lang="en-US" sz="3200">
                <a:solidFill>
                  <a:srgbClr val="0070C0"/>
                </a:solidFill>
                <a:latin typeface="Consolas"/>
                <a:cs typeface="Calibri"/>
              </a:rPr>
              <a:t>git </a:t>
            </a:r>
            <a:r>
              <a:rPr lang="en-US" sz="3200" b="1">
                <a:solidFill>
                  <a:srgbClr val="0070C0"/>
                </a:solidFill>
                <a:latin typeface="Consolas"/>
                <a:cs typeface="Calibri"/>
              </a:rPr>
              <a:t>status     # New, Modified, Untracked</a:t>
            </a:r>
          </a:p>
          <a:p>
            <a:pPr lvl="1"/>
            <a:r>
              <a:rPr lang="en-US" sz="3200">
                <a:solidFill>
                  <a:srgbClr val="0070C0"/>
                </a:solidFill>
                <a:latin typeface="Consolas"/>
                <a:cs typeface="Calibri"/>
              </a:rPr>
              <a:t>git </a:t>
            </a:r>
            <a:r>
              <a:rPr lang="en-US" sz="3200" b="1">
                <a:solidFill>
                  <a:srgbClr val="0070C0"/>
                </a:solidFill>
                <a:latin typeface="Consolas"/>
                <a:cs typeface="Calibri"/>
              </a:rPr>
              <a:t>diff       # Lines Added/Deleted</a:t>
            </a:r>
          </a:p>
          <a:p>
            <a:r>
              <a:rPr lang="en-US" sz="3200">
                <a:solidFill>
                  <a:srgbClr val="0070C0"/>
                </a:solidFill>
                <a:latin typeface="Consolas"/>
                <a:cs typeface="Calibri"/>
              </a:rPr>
              <a:t>git </a:t>
            </a:r>
            <a:r>
              <a:rPr lang="en-US" sz="3200" b="1">
                <a:solidFill>
                  <a:srgbClr val="0070C0"/>
                </a:solidFill>
                <a:latin typeface="Consolas"/>
                <a:cs typeface="Calibri"/>
              </a:rPr>
              <a:t>push         # </a:t>
            </a:r>
            <a:r>
              <a:rPr lang="en-US" sz="3200" b="1" err="1">
                <a:solidFill>
                  <a:srgbClr val="0070C0"/>
                </a:solidFill>
                <a:latin typeface="Consolas"/>
                <a:cs typeface="Calibri"/>
              </a:rPr>
              <a:t>repo_name</a:t>
            </a:r>
            <a:r>
              <a:rPr lang="en-US" sz="3200" b="1">
                <a:solidFill>
                  <a:srgbClr val="0070C0"/>
                </a:solidFill>
                <a:latin typeface="Consolas"/>
                <a:cs typeface="Calibri"/>
              </a:rPr>
              <a:t>/.git -&gt; Origin</a:t>
            </a:r>
          </a:p>
          <a:p>
            <a:r>
              <a:rPr lang="en-US" sz="3200" b="1">
                <a:solidFill>
                  <a:srgbClr val="00B050"/>
                </a:solidFill>
                <a:cs typeface="Calibri"/>
              </a:rPr>
              <a:t>Pull Request</a:t>
            </a:r>
            <a:r>
              <a:rPr lang="en-US" sz="3200">
                <a:solidFill>
                  <a:srgbClr val="00B050"/>
                </a:solidFill>
                <a:cs typeface="Calibri"/>
              </a:rPr>
              <a:t> (</a:t>
            </a:r>
            <a:r>
              <a:rPr lang="en-US" sz="3200" b="1">
                <a:solidFill>
                  <a:srgbClr val="00B050"/>
                </a:solidFill>
                <a:cs typeface="Calibri"/>
              </a:rPr>
              <a:t>PR</a:t>
            </a:r>
            <a:r>
              <a:rPr lang="en-US" sz="3200">
                <a:solidFill>
                  <a:srgbClr val="00B050"/>
                </a:solidFill>
                <a:cs typeface="Calibri"/>
              </a:rPr>
              <a:t>): Very Prestigious.</a:t>
            </a:r>
            <a:r>
              <a:rPr lang="en-US" sz="3200">
                <a:cs typeface="Calibri"/>
              </a:rPr>
              <a:t> </a:t>
            </a:r>
            <a:r>
              <a:rPr lang="en-US" sz="3200" b="1">
                <a:solidFill>
                  <a:srgbClr val="0070C0"/>
                </a:solidFill>
                <a:cs typeface="Calibri"/>
              </a:rPr>
              <a:t>Origin </a:t>
            </a:r>
            <a:r>
              <a:rPr lang="en-US" sz="3200" b="1">
                <a:cs typeface="Calibri"/>
              </a:rPr>
              <a:t>&lt;-&gt; Upstream</a:t>
            </a:r>
            <a:endParaRPr lang="en-US" sz="3200">
              <a:cs typeface="Calibri"/>
            </a:endParaRPr>
          </a:p>
        </p:txBody>
      </p:sp>
      <p:sp>
        <p:nvSpPr>
          <p:cNvPr id="4" name="Footer Placeholder 3">
            <a:extLst>
              <a:ext uri="{FF2B5EF4-FFF2-40B4-BE49-F238E27FC236}">
                <a16:creationId xmlns:a16="http://schemas.microsoft.com/office/drawing/2014/main" id="{57D05F8C-7799-89F0-6E0F-D9A3925F5E3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A7091E75-CCF2-6FE3-FDD9-7F40E4732DAC}"/>
              </a:ext>
            </a:extLst>
          </p:cNvPr>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494482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D7E3D-A682-01B0-AA5E-F565DEB03F80}"/>
              </a:ext>
            </a:extLst>
          </p:cNvPr>
          <p:cNvSpPr>
            <a:spLocks noGrp="1"/>
          </p:cNvSpPr>
          <p:nvPr>
            <p:ph type="title"/>
          </p:nvPr>
        </p:nvSpPr>
        <p:spPr/>
        <p:txBody>
          <a:bodyPr/>
          <a:lstStyle/>
          <a:p>
            <a:r>
              <a:rPr lang="en-US">
                <a:cs typeface="Calibri Light"/>
              </a:rPr>
              <a:t>Pull Request</a:t>
            </a:r>
            <a:endParaRPr lang="en-US"/>
          </a:p>
        </p:txBody>
      </p:sp>
      <p:sp>
        <p:nvSpPr>
          <p:cNvPr id="3" name="Footer Placeholder 2">
            <a:extLst>
              <a:ext uri="{FF2B5EF4-FFF2-40B4-BE49-F238E27FC236}">
                <a16:creationId xmlns:a16="http://schemas.microsoft.com/office/drawing/2014/main" id="{123882A9-B182-C644-3EAE-A7B06FF75EB3}"/>
              </a:ext>
            </a:extLst>
          </p:cNvPr>
          <p:cNvSpPr>
            <a:spLocks noGrp="1"/>
          </p:cNvSpPr>
          <p:nvPr>
            <p:ph type="ftr" sz="quarter" idx="11"/>
          </p:nvPr>
        </p:nvSpPr>
        <p:spPr/>
        <p:txBody>
          <a:bodyPr/>
          <a:lstStyle/>
          <a:p>
            <a:r>
              <a:rPr lang="en-US"/>
              <a:t>DV Klopfenstein, PhD, Summer 2023</a:t>
            </a:r>
          </a:p>
        </p:txBody>
      </p:sp>
      <p:sp>
        <p:nvSpPr>
          <p:cNvPr id="4" name="Slide Number Placeholder 3">
            <a:extLst>
              <a:ext uri="{FF2B5EF4-FFF2-40B4-BE49-F238E27FC236}">
                <a16:creationId xmlns:a16="http://schemas.microsoft.com/office/drawing/2014/main" id="{8CB57C59-7207-3D36-0414-855D539131AA}"/>
              </a:ext>
            </a:extLst>
          </p:cNvPr>
          <p:cNvSpPr>
            <a:spLocks noGrp="1"/>
          </p:cNvSpPr>
          <p:nvPr>
            <p:ph type="sldNum" sz="quarter" idx="12"/>
          </p:nvPr>
        </p:nvSpPr>
        <p:spPr/>
        <p:txBody>
          <a:bodyPr/>
          <a:lstStyle/>
          <a:p>
            <a:fld id="{330EA680-D336-4FF7-8B7A-9848BB0A1C32}" type="slidenum">
              <a:rPr lang="en-US" smtClean="0"/>
              <a:t>53</a:t>
            </a:fld>
            <a:endParaRPr lang="en-US"/>
          </a:p>
        </p:txBody>
      </p:sp>
      <p:pic>
        <p:nvPicPr>
          <p:cNvPr id="5" name="Picture 5" descr="A screenshot of a computer screen&#10;&#10;Description automatically generated">
            <a:extLst>
              <a:ext uri="{FF2B5EF4-FFF2-40B4-BE49-F238E27FC236}">
                <a16:creationId xmlns:a16="http://schemas.microsoft.com/office/drawing/2014/main" id="{BA54F717-DE0E-0817-9767-B4C12C40BFC7}"/>
              </a:ext>
            </a:extLst>
          </p:cNvPr>
          <p:cNvPicPr>
            <a:picLocks noChangeAspect="1"/>
          </p:cNvPicPr>
          <p:nvPr/>
        </p:nvPicPr>
        <p:blipFill>
          <a:blip r:embed="rId3"/>
          <a:stretch>
            <a:fillRect/>
          </a:stretch>
        </p:blipFill>
        <p:spPr>
          <a:xfrm>
            <a:off x="1619535" y="1588904"/>
            <a:ext cx="9521586" cy="4851624"/>
          </a:xfrm>
          <a:prstGeom prst="rect">
            <a:avLst/>
          </a:prstGeom>
        </p:spPr>
      </p:pic>
      <p:sp>
        <p:nvSpPr>
          <p:cNvPr id="10" name="TextBox 9">
            <a:extLst>
              <a:ext uri="{FF2B5EF4-FFF2-40B4-BE49-F238E27FC236}">
                <a16:creationId xmlns:a16="http://schemas.microsoft.com/office/drawing/2014/main" id="{A3CB0F77-CBFD-7E11-A541-12ADAC5278C3}"/>
              </a:ext>
            </a:extLst>
          </p:cNvPr>
          <p:cNvSpPr txBox="1"/>
          <p:nvPr/>
        </p:nvSpPr>
        <p:spPr>
          <a:xfrm>
            <a:off x="4682887" y="606187"/>
            <a:ext cx="43240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70C0"/>
                </a:solidFill>
                <a:cs typeface="Calibri"/>
              </a:rPr>
              <a:t>Origin -&gt; </a:t>
            </a:r>
            <a:r>
              <a:rPr lang="en-US" sz="3600" b="1">
                <a:solidFill>
                  <a:schemeClr val="tx1">
                    <a:lumMod val="95000"/>
                    <a:lumOff val="5000"/>
                  </a:schemeClr>
                </a:solidFill>
                <a:cs typeface="Calibri"/>
              </a:rPr>
              <a:t>Upstream</a:t>
            </a:r>
          </a:p>
        </p:txBody>
      </p:sp>
    </p:spTree>
    <p:extLst>
      <p:ext uri="{BB962C8B-B14F-4D97-AF65-F5344CB8AC3E}">
        <p14:creationId xmlns:p14="http://schemas.microsoft.com/office/powerpoint/2010/main" val="3708793490"/>
      </p:ext>
    </p:extLst>
  </p:cSld>
  <p:clrMapOvr>
    <a:masterClrMapping/>
  </p:clrMapOvr>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A60-44BB-4869-A135-04E2DB96C107}"/>
              </a:ext>
            </a:extLst>
          </p:cNvPr>
          <p:cNvSpPr>
            <a:spLocks noGrp="1"/>
          </p:cNvSpPr>
          <p:nvPr>
            <p:ph type="title"/>
          </p:nvPr>
        </p:nvSpPr>
        <p:spPr/>
        <p:txBody>
          <a:bodyPr/>
          <a:lstStyle/>
          <a:p>
            <a:r>
              <a:rPr lang="en-US">
                <a:cs typeface="Calibri Light"/>
              </a:rPr>
              <a:t>Vocabulary of git: Eight words</a:t>
            </a:r>
          </a:p>
        </p:txBody>
      </p:sp>
      <p:sp>
        <p:nvSpPr>
          <p:cNvPr id="3" name="Content Placeholder 2">
            <a:extLst>
              <a:ext uri="{FF2B5EF4-FFF2-40B4-BE49-F238E27FC236}">
                <a16:creationId xmlns:a16="http://schemas.microsoft.com/office/drawing/2014/main" id="{F69571F4-1864-AF15-5DF4-A1168CB8AFEB}"/>
              </a:ext>
            </a:extLst>
          </p:cNvPr>
          <p:cNvSpPr>
            <a:spLocks noGrp="1"/>
          </p:cNvSpPr>
          <p:nvPr>
            <p:ph idx="1"/>
          </p:nvPr>
        </p:nvSpPr>
        <p:spPr/>
        <p:txBody>
          <a:bodyPr vert="horz" lIns="91440" tIns="45720" rIns="91440" bIns="45720" rtlCol="0" anchor="t">
            <a:noAutofit/>
          </a:bodyPr>
          <a:lstStyle/>
          <a:p>
            <a:r>
              <a:rPr lang="en-US" sz="3200" b="1">
                <a:cs typeface="Calibri"/>
              </a:rPr>
              <a:t>Repo</a:t>
            </a:r>
          </a:p>
          <a:p>
            <a:r>
              <a:rPr lang="en-US" sz="3200" b="1">
                <a:cs typeface="Calibri"/>
              </a:rPr>
              <a:t>Fork</a:t>
            </a:r>
          </a:p>
          <a:p>
            <a:r>
              <a:rPr lang="en-US" sz="3200">
                <a:solidFill>
                  <a:srgbClr val="0070C0"/>
                </a:solidFill>
                <a:latin typeface="Consolas"/>
                <a:cs typeface="Calibri"/>
              </a:rPr>
              <a:t>git </a:t>
            </a:r>
            <a:r>
              <a:rPr lang="en-US" sz="3200" b="1">
                <a:solidFill>
                  <a:srgbClr val="0070C0"/>
                </a:solidFill>
                <a:latin typeface="Consolas"/>
                <a:cs typeface="Calibri"/>
              </a:rPr>
              <a:t>clone</a:t>
            </a:r>
          </a:p>
          <a:p>
            <a:r>
              <a:rPr lang="en-US" sz="3200">
                <a:solidFill>
                  <a:srgbClr val="0070C0"/>
                </a:solidFill>
                <a:latin typeface="Consolas"/>
                <a:cs typeface="Calibri"/>
              </a:rPr>
              <a:t>git </a:t>
            </a:r>
            <a:r>
              <a:rPr lang="en-US" sz="3200" b="1">
                <a:solidFill>
                  <a:srgbClr val="0070C0"/>
                </a:solidFill>
                <a:latin typeface="Consolas"/>
                <a:cs typeface="Calibri"/>
              </a:rPr>
              <a:t>commit</a:t>
            </a:r>
          </a:p>
          <a:p>
            <a:pPr lvl="1"/>
            <a:r>
              <a:rPr lang="en-US" sz="3200">
                <a:solidFill>
                  <a:srgbClr val="0070C0"/>
                </a:solidFill>
                <a:latin typeface="Consolas"/>
                <a:cs typeface="Calibri"/>
              </a:rPr>
              <a:t>git </a:t>
            </a:r>
            <a:r>
              <a:rPr lang="en-US" sz="3200" b="1">
                <a:solidFill>
                  <a:srgbClr val="0070C0"/>
                </a:solidFill>
                <a:latin typeface="Consolas"/>
                <a:cs typeface="Calibri"/>
              </a:rPr>
              <a:t>status</a:t>
            </a:r>
          </a:p>
          <a:p>
            <a:pPr lvl="1"/>
            <a:r>
              <a:rPr lang="en-US" sz="3200">
                <a:solidFill>
                  <a:srgbClr val="0070C0"/>
                </a:solidFill>
                <a:latin typeface="Consolas"/>
                <a:cs typeface="Calibri"/>
              </a:rPr>
              <a:t>git </a:t>
            </a:r>
            <a:r>
              <a:rPr lang="en-US" sz="3200" b="1">
                <a:solidFill>
                  <a:srgbClr val="0070C0"/>
                </a:solidFill>
                <a:latin typeface="Consolas"/>
                <a:cs typeface="Calibri"/>
              </a:rPr>
              <a:t>diff</a:t>
            </a:r>
          </a:p>
          <a:p>
            <a:r>
              <a:rPr lang="en-US" sz="3200">
                <a:solidFill>
                  <a:srgbClr val="0070C0"/>
                </a:solidFill>
                <a:latin typeface="Consolas"/>
                <a:cs typeface="Calibri"/>
              </a:rPr>
              <a:t>git </a:t>
            </a:r>
            <a:r>
              <a:rPr lang="en-US" sz="3200" b="1">
                <a:solidFill>
                  <a:srgbClr val="0070C0"/>
                </a:solidFill>
                <a:latin typeface="Consolas"/>
                <a:cs typeface="Calibri"/>
              </a:rPr>
              <a:t>push</a:t>
            </a:r>
          </a:p>
          <a:p>
            <a:r>
              <a:rPr lang="en-US" sz="3200" b="1">
                <a:cs typeface="Calibri"/>
              </a:rPr>
              <a:t>Pull Request</a:t>
            </a:r>
            <a:r>
              <a:rPr lang="en-US" sz="3200">
                <a:cs typeface="Calibri"/>
              </a:rPr>
              <a:t> (</a:t>
            </a:r>
            <a:r>
              <a:rPr lang="en-US" sz="3200" b="1">
                <a:cs typeface="Calibri"/>
              </a:rPr>
              <a:t>PR</a:t>
            </a:r>
            <a:r>
              <a:rPr lang="en-US" sz="3200">
                <a:cs typeface="Calibri"/>
              </a:rPr>
              <a:t>): Very Prestigious. Resume worthy</a:t>
            </a:r>
          </a:p>
        </p:txBody>
      </p:sp>
      <p:sp>
        <p:nvSpPr>
          <p:cNvPr id="4" name="Footer Placeholder 3">
            <a:extLst>
              <a:ext uri="{FF2B5EF4-FFF2-40B4-BE49-F238E27FC236}">
                <a16:creationId xmlns:a16="http://schemas.microsoft.com/office/drawing/2014/main" id="{57D05F8C-7799-89F0-6E0F-D9A3925F5E36}"/>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A7091E75-CCF2-6FE3-FDD9-7F40E4732DAC}"/>
              </a:ext>
            </a:extLst>
          </p:cNvPr>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3227532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9C8B9-3D39-7F69-061A-3D9297A8AF3C}"/>
              </a:ext>
            </a:extLst>
          </p:cNvPr>
          <p:cNvSpPr>
            <a:spLocks noGrp="1"/>
          </p:cNvSpPr>
          <p:nvPr>
            <p:ph type="title"/>
          </p:nvPr>
        </p:nvSpPr>
        <p:spPr/>
        <p:txBody>
          <a:bodyPr/>
          <a:lstStyle/>
          <a:p>
            <a:r>
              <a:rPr lang="en-US">
                <a:ea typeface="Calibri Light"/>
                <a:cs typeface="Calibri Light"/>
              </a:rPr>
              <a:t>Note for </a:t>
            </a:r>
            <a:r>
              <a:rPr lang="en-US" err="1">
                <a:ea typeface="Calibri Light"/>
                <a:cs typeface="Calibri Light"/>
              </a:rPr>
              <a:t>kaytie</a:t>
            </a:r>
            <a:r>
              <a:rPr lang="en-US">
                <a:ea typeface="Calibri Light"/>
                <a:cs typeface="Calibri Light"/>
              </a:rPr>
              <a:t> and deb</a:t>
            </a:r>
            <a:endParaRPr lang="en-US"/>
          </a:p>
        </p:txBody>
      </p:sp>
      <p:sp>
        <p:nvSpPr>
          <p:cNvPr id="3" name="Content Placeholder 2">
            <a:extLst>
              <a:ext uri="{FF2B5EF4-FFF2-40B4-BE49-F238E27FC236}">
                <a16:creationId xmlns:a16="http://schemas.microsoft.com/office/drawing/2014/main" id="{F8C5C1CE-F8BE-93F2-077D-796D0EB058FE}"/>
              </a:ext>
            </a:extLst>
          </p:cNvPr>
          <p:cNvSpPr>
            <a:spLocks noGrp="1"/>
          </p:cNvSpPr>
          <p:nvPr>
            <p:ph idx="1"/>
          </p:nvPr>
        </p:nvSpPr>
        <p:spPr/>
        <p:txBody>
          <a:bodyPr vert="horz" lIns="91440" tIns="45720" rIns="91440" bIns="45720" rtlCol="0" anchor="t">
            <a:normAutofit/>
          </a:bodyPr>
          <a:lstStyle/>
          <a:p>
            <a:r>
              <a:rPr lang="en-US" err="1">
                <a:cs typeface="Calibri"/>
              </a:rPr>
              <a:t>Ssh</a:t>
            </a:r>
            <a:r>
              <a:rPr lang="en-US">
                <a:cs typeface="Calibri"/>
              </a:rPr>
              <a:t>/tokens- week 2</a:t>
            </a:r>
            <a:endParaRPr lang="en-US"/>
          </a:p>
        </p:txBody>
      </p:sp>
      <p:sp>
        <p:nvSpPr>
          <p:cNvPr id="4" name="Footer Placeholder 3">
            <a:extLst>
              <a:ext uri="{FF2B5EF4-FFF2-40B4-BE49-F238E27FC236}">
                <a16:creationId xmlns:a16="http://schemas.microsoft.com/office/drawing/2014/main" id="{B250B9AC-C84C-6B12-A362-4818BC0C20A5}"/>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E822737D-67F2-1254-CBAA-B918D6E79CD4}"/>
              </a:ext>
            </a:extLst>
          </p:cNvPr>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1407592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5315D-81A3-CB4F-1F6E-4ADCDC70D71E}"/>
              </a:ext>
            </a:extLst>
          </p:cNvPr>
          <p:cNvSpPr>
            <a:spLocks noGrp="1"/>
          </p:cNvSpPr>
          <p:nvPr>
            <p:ph type="title"/>
          </p:nvPr>
        </p:nvSpPr>
        <p:spPr/>
        <p:txBody>
          <a:bodyPr/>
          <a:lstStyle/>
          <a:p>
            <a:r>
              <a:rPr lang="en-US">
                <a:cs typeface="Calibri Light"/>
              </a:rPr>
              <a:t>Links</a:t>
            </a:r>
            <a:endParaRPr lang="en-US"/>
          </a:p>
        </p:txBody>
      </p:sp>
      <p:sp>
        <p:nvSpPr>
          <p:cNvPr id="3" name="Content Placeholder 2">
            <a:extLst>
              <a:ext uri="{FF2B5EF4-FFF2-40B4-BE49-F238E27FC236}">
                <a16:creationId xmlns:a16="http://schemas.microsoft.com/office/drawing/2014/main" id="{898CC41D-2668-6ADE-60A9-39E5DF2CB89B}"/>
              </a:ext>
            </a:extLst>
          </p:cNvPr>
          <p:cNvSpPr>
            <a:spLocks noGrp="1"/>
          </p:cNvSpPr>
          <p:nvPr>
            <p:ph idx="1"/>
          </p:nvPr>
        </p:nvSpPr>
        <p:spPr/>
        <p:txBody>
          <a:bodyPr vert="horz" lIns="91440" tIns="45720" rIns="91440" bIns="45720" rtlCol="0" anchor="t">
            <a:normAutofit/>
          </a:bodyPr>
          <a:lstStyle/>
          <a:p>
            <a:r>
              <a:rPr lang="en-US" sz="2400">
                <a:latin typeface="Consolas"/>
                <a:hlinkClick r:id="rId2"/>
              </a:rPr>
              <a:t>https://blog.hubspot.com/website/what-is-github-used-for</a:t>
            </a:r>
            <a:r>
              <a:rPr lang="en-US" sz="2400">
                <a:ea typeface="+mn-lt"/>
                <a:cs typeface="+mn-lt"/>
              </a:rPr>
              <a:t> </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CE254C96-21DD-1DCF-77D0-1819D476726A}"/>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2F045840-235A-4E1B-16FC-B542501526D7}"/>
              </a:ext>
            </a:extLst>
          </p:cNvPr>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1481090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F762-523E-A294-88FE-A9FA8B51F5A0}"/>
              </a:ext>
            </a:extLst>
          </p:cNvPr>
          <p:cNvSpPr>
            <a:spLocks noGrp="1"/>
          </p:cNvSpPr>
          <p:nvPr>
            <p:ph type="title"/>
          </p:nvPr>
        </p:nvSpPr>
        <p:spPr/>
        <p:txBody>
          <a:bodyPr/>
          <a:lstStyle/>
          <a:p>
            <a:r>
              <a:rPr lang="en-US">
                <a:cs typeface="Calibri Light"/>
              </a:rPr>
              <a:t>Git config: Set your name and email</a:t>
            </a:r>
            <a:endParaRPr lang="en-US"/>
          </a:p>
        </p:txBody>
      </p:sp>
      <p:sp>
        <p:nvSpPr>
          <p:cNvPr id="3" name="Content Placeholder 2">
            <a:extLst>
              <a:ext uri="{FF2B5EF4-FFF2-40B4-BE49-F238E27FC236}">
                <a16:creationId xmlns:a16="http://schemas.microsoft.com/office/drawing/2014/main" id="{A500DC62-5243-1E85-3FDF-32A7A0103726}"/>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 git config --global user.name "Your Name Comes Here"</a:t>
            </a:r>
          </a:p>
          <a:p>
            <a:pPr marL="0" indent="0">
              <a:buNone/>
            </a:pPr>
            <a:r>
              <a:rPr lang="en-US">
                <a:cs typeface="Calibri"/>
              </a:rPr>
              <a:t>$ git config --global </a:t>
            </a:r>
            <a:r>
              <a:rPr lang="en-US" err="1">
                <a:cs typeface="Calibri"/>
              </a:rPr>
              <a:t>user.email</a:t>
            </a:r>
            <a:r>
              <a:rPr lang="en-US">
                <a:cs typeface="Calibri"/>
              </a:rPr>
              <a:t> </a:t>
            </a:r>
            <a:r>
              <a:rPr lang="en-US">
                <a:cs typeface="Calibri"/>
                <a:hlinkClick r:id="rId2"/>
              </a:rPr>
              <a:t>you@yourdomain.example.com</a:t>
            </a:r>
            <a:endParaRPr lang="en-US">
              <a:cs typeface="Calibri"/>
            </a:endParaRPr>
          </a:p>
          <a:p>
            <a:pPr marL="0" indent="0">
              <a:buNone/>
            </a:pPr>
            <a:endParaRPr lang="en-US">
              <a:cs typeface="Calibri"/>
            </a:endParaRPr>
          </a:p>
          <a:p>
            <a:pPr marL="0" indent="0">
              <a:buNone/>
            </a:pPr>
            <a:r>
              <a:rPr lang="en-US">
                <a:solidFill>
                  <a:srgbClr val="000000"/>
                </a:solidFill>
                <a:latin typeface="Calibri"/>
                <a:cs typeface="Calibri"/>
              </a:rPr>
              <a:t>For example, to set "NO EMAIL"</a:t>
            </a:r>
          </a:p>
          <a:p>
            <a:pPr marL="0" indent="0">
              <a:buNone/>
            </a:pPr>
            <a:r>
              <a:rPr lang="en-US">
                <a:solidFill>
                  <a:srgbClr val="000000"/>
                </a:solidFill>
                <a:latin typeface="Calibri"/>
                <a:cs typeface="Calibri"/>
              </a:rPr>
              <a:t>$ git config --global user.name "DANE Kennedy"</a:t>
            </a:r>
          </a:p>
          <a:p>
            <a:pPr marL="0" indent="0">
              <a:buNone/>
            </a:pPr>
            <a:r>
              <a:rPr lang="en-US">
                <a:solidFill>
                  <a:srgbClr val="000000"/>
                </a:solidFill>
                <a:latin typeface="Calibri"/>
                <a:cs typeface="Calibri"/>
              </a:rPr>
              <a:t>$ git config --global </a:t>
            </a:r>
            <a:r>
              <a:rPr lang="en-US" err="1">
                <a:solidFill>
                  <a:srgbClr val="000000"/>
                </a:solidFill>
                <a:latin typeface="Calibri"/>
                <a:cs typeface="Calibri"/>
              </a:rPr>
              <a:t>user.email</a:t>
            </a:r>
            <a:r>
              <a:rPr lang="en-US">
                <a:solidFill>
                  <a:srgbClr val="000000"/>
                </a:solidFill>
                <a:latin typeface="Calibri"/>
                <a:cs typeface="Calibri"/>
              </a:rPr>
              <a:t> </a:t>
            </a:r>
            <a:r>
              <a:rPr lang="en-US">
                <a:solidFill>
                  <a:srgbClr val="000000"/>
                </a:solidFill>
                <a:latin typeface="Calibri"/>
                <a:cs typeface="Calibri"/>
                <a:hlinkClick r:id="rId3"/>
              </a:rPr>
              <a:t>danekennedy@users.noreply.github.com</a:t>
            </a:r>
            <a:endParaRPr lang="en-US">
              <a:solidFill>
                <a:srgbClr val="000000"/>
              </a:solidFill>
              <a:latin typeface="Calibri"/>
              <a:cs typeface="Calibri"/>
            </a:endParaRPr>
          </a:p>
          <a:p>
            <a:pPr marL="0" indent="0">
              <a:buNone/>
            </a:pPr>
            <a:r>
              <a:rPr lang="en-US">
                <a:cs typeface="Calibri" panose="020F0502020204030204"/>
              </a:rPr>
              <a:t>$ git config --list</a:t>
            </a:r>
          </a:p>
        </p:txBody>
      </p:sp>
      <p:sp>
        <p:nvSpPr>
          <p:cNvPr id="4" name="Footer Placeholder 3">
            <a:extLst>
              <a:ext uri="{FF2B5EF4-FFF2-40B4-BE49-F238E27FC236}">
                <a16:creationId xmlns:a16="http://schemas.microsoft.com/office/drawing/2014/main" id="{005B3D07-8503-9822-732D-5969523160B2}"/>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7BDF555C-DBD2-3648-A002-14E5B2F98697}"/>
              </a:ext>
            </a:extLst>
          </p:cNvPr>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2528374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E99F-1979-87FD-6545-17D26404FED3}"/>
              </a:ext>
            </a:extLst>
          </p:cNvPr>
          <p:cNvSpPr>
            <a:spLocks noGrp="1"/>
          </p:cNvSpPr>
          <p:nvPr>
            <p:ph type="title"/>
          </p:nvPr>
        </p:nvSpPr>
        <p:spPr/>
        <p:txBody>
          <a:bodyPr/>
          <a:lstStyle/>
          <a:p>
            <a:r>
              <a:rPr lang="en-US">
                <a:cs typeface="Calibri Light"/>
              </a:rPr>
              <a:t>Version Control  -- Discuss:</a:t>
            </a:r>
            <a:endParaRPr lang="en-US"/>
          </a:p>
        </p:txBody>
      </p:sp>
      <p:sp>
        <p:nvSpPr>
          <p:cNvPr id="3" name="Content Placeholder 2">
            <a:extLst>
              <a:ext uri="{FF2B5EF4-FFF2-40B4-BE49-F238E27FC236}">
                <a16:creationId xmlns:a16="http://schemas.microsoft.com/office/drawing/2014/main" id="{99796598-E38E-529C-16E0-D694E1F1EC1A}"/>
              </a:ext>
            </a:extLst>
          </p:cNvPr>
          <p:cNvSpPr>
            <a:spLocks noGrp="1"/>
          </p:cNvSpPr>
          <p:nvPr>
            <p:ph idx="1"/>
          </p:nvPr>
        </p:nvSpPr>
        <p:spPr/>
        <p:txBody>
          <a:bodyPr vert="horz" lIns="91440" tIns="45720" rIns="91440" bIns="45720" rtlCol="0" anchor="t">
            <a:normAutofit/>
          </a:bodyPr>
          <a:lstStyle/>
          <a:p>
            <a:r>
              <a:rPr lang="en-US" sz="3600">
                <a:cs typeface="Calibri"/>
              </a:rPr>
              <a:t>What do you think "version control" is?</a:t>
            </a:r>
          </a:p>
          <a:p>
            <a:endParaRPr lang="en-US" sz="3600">
              <a:cs typeface="Calibri"/>
            </a:endParaRPr>
          </a:p>
          <a:p>
            <a:r>
              <a:rPr lang="en-US" sz="3600">
                <a:cs typeface="Calibri"/>
              </a:rPr>
              <a:t>Have you used it before?</a:t>
            </a:r>
            <a:endParaRPr lang="en-US" sz="3600">
              <a:ea typeface="Calibri"/>
              <a:cs typeface="Calibri"/>
            </a:endParaRPr>
          </a:p>
          <a:p>
            <a:endParaRPr lang="en-US" sz="3600">
              <a:cs typeface="Calibri"/>
            </a:endParaRPr>
          </a:p>
          <a:p>
            <a:r>
              <a:rPr lang="en-US" sz="3600">
                <a:cs typeface="Calibri"/>
              </a:rPr>
              <a:t>What is a "version" of a file?</a:t>
            </a:r>
            <a:endParaRPr lang="en-US" sz="3600">
              <a:ea typeface="Calibri"/>
              <a:cs typeface="Calibri"/>
            </a:endParaRPr>
          </a:p>
          <a:p>
            <a:endParaRPr lang="en-US" sz="3600">
              <a:cs typeface="Calibri"/>
            </a:endParaRPr>
          </a:p>
          <a:p>
            <a:r>
              <a:rPr lang="en-US" sz="3600">
                <a:cs typeface="Calibri"/>
              </a:rPr>
              <a:t>How are versions "controlled"?</a:t>
            </a:r>
            <a:endParaRPr lang="en-US" sz="3600">
              <a:ea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88B74CE3-84F8-40E0-DDCC-CF1459AE2A19}"/>
              </a:ext>
            </a:extLst>
          </p:cNvPr>
          <p:cNvSpPr>
            <a:spLocks noGrp="1"/>
          </p:cNvSpPr>
          <p:nvPr>
            <p:ph type="ftr" sz="quarter" idx="11"/>
          </p:nvPr>
        </p:nvSpPr>
        <p:spPr/>
        <p:txBody>
          <a:bodyPr/>
          <a:lstStyle/>
          <a:p>
            <a:r>
              <a:rPr lang="en-US"/>
              <a:t>DV Klopfenstein, PhD, Summer 2023</a:t>
            </a:r>
          </a:p>
        </p:txBody>
      </p:sp>
      <p:sp>
        <p:nvSpPr>
          <p:cNvPr id="5" name="Slide Number Placeholder 4">
            <a:extLst>
              <a:ext uri="{FF2B5EF4-FFF2-40B4-BE49-F238E27FC236}">
                <a16:creationId xmlns:a16="http://schemas.microsoft.com/office/drawing/2014/main" id="{665B9856-8610-7B53-7A07-CFC527A89C27}"/>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807289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9EAD-F30E-67A1-EC07-43ACA326B4E3}"/>
              </a:ext>
            </a:extLst>
          </p:cNvPr>
          <p:cNvSpPr>
            <a:spLocks noGrp="1"/>
          </p:cNvSpPr>
          <p:nvPr>
            <p:ph type="title"/>
          </p:nvPr>
        </p:nvSpPr>
        <p:spPr/>
        <p:txBody>
          <a:bodyPr/>
          <a:lstStyle/>
          <a:p>
            <a:r>
              <a:rPr lang="en-US">
                <a:cs typeface="Calibri Light"/>
              </a:rPr>
              <a:t>Google Docs</a:t>
            </a:r>
            <a:endParaRPr lang="en-US"/>
          </a:p>
        </p:txBody>
      </p:sp>
      <p:sp>
        <p:nvSpPr>
          <p:cNvPr id="3" name="Footer Placeholder 2">
            <a:extLst>
              <a:ext uri="{FF2B5EF4-FFF2-40B4-BE49-F238E27FC236}">
                <a16:creationId xmlns:a16="http://schemas.microsoft.com/office/drawing/2014/main" id="{177B79C9-BBA9-4685-9987-9FEC2AB7282A}"/>
              </a:ext>
            </a:extLst>
          </p:cNvPr>
          <p:cNvSpPr>
            <a:spLocks noGrp="1"/>
          </p:cNvSpPr>
          <p:nvPr>
            <p:ph type="ftr" sz="quarter" idx="11"/>
          </p:nvPr>
        </p:nvSpPr>
        <p:spPr/>
        <p:txBody>
          <a:bodyPr/>
          <a:lstStyle/>
          <a:p>
            <a:r>
              <a:rPr lang="en-US"/>
              <a:t>DV Klopfenstein, PhD, Summer 2023</a:t>
            </a:r>
          </a:p>
        </p:txBody>
      </p:sp>
      <p:sp>
        <p:nvSpPr>
          <p:cNvPr id="4" name="Slide Number Placeholder 3">
            <a:extLst>
              <a:ext uri="{FF2B5EF4-FFF2-40B4-BE49-F238E27FC236}">
                <a16:creationId xmlns:a16="http://schemas.microsoft.com/office/drawing/2014/main" id="{B7104D5E-1786-A853-CA6A-E1018E486A53}"/>
              </a:ext>
            </a:extLst>
          </p:cNvPr>
          <p:cNvSpPr>
            <a:spLocks noGrp="1"/>
          </p:cNvSpPr>
          <p:nvPr>
            <p:ph type="sldNum" sz="quarter" idx="12"/>
          </p:nvPr>
        </p:nvSpPr>
        <p:spPr/>
        <p:txBody>
          <a:bodyPr/>
          <a:lstStyle/>
          <a:p>
            <a:fld id="{330EA680-D336-4FF7-8B7A-9848BB0A1C32}" type="slidenum">
              <a:rPr lang="en-US" smtClean="0"/>
              <a:t>7</a:t>
            </a:fld>
            <a:endParaRPr lang="en-US"/>
          </a:p>
        </p:txBody>
      </p:sp>
      <p:pic>
        <p:nvPicPr>
          <p:cNvPr id="6" name="Picture 6" descr="A screenshot of a video chat&#10;&#10;Description automatically generated">
            <a:extLst>
              <a:ext uri="{FF2B5EF4-FFF2-40B4-BE49-F238E27FC236}">
                <a16:creationId xmlns:a16="http://schemas.microsoft.com/office/drawing/2014/main" id="{775304B8-996A-0AFE-15C2-3C20673C5B16}"/>
              </a:ext>
            </a:extLst>
          </p:cNvPr>
          <p:cNvPicPr>
            <a:picLocks noChangeAspect="1"/>
          </p:cNvPicPr>
          <p:nvPr/>
        </p:nvPicPr>
        <p:blipFill>
          <a:blip r:embed="rId2"/>
          <a:stretch>
            <a:fillRect/>
          </a:stretch>
        </p:blipFill>
        <p:spPr>
          <a:xfrm>
            <a:off x="3783107" y="831841"/>
            <a:ext cx="7920317" cy="5328791"/>
          </a:xfrm>
          <a:prstGeom prst="rect">
            <a:avLst/>
          </a:prstGeom>
        </p:spPr>
      </p:pic>
      <p:sp>
        <p:nvSpPr>
          <p:cNvPr id="7" name="TextBox 6">
            <a:extLst>
              <a:ext uri="{FF2B5EF4-FFF2-40B4-BE49-F238E27FC236}">
                <a16:creationId xmlns:a16="http://schemas.microsoft.com/office/drawing/2014/main" id="{7492B693-B8C6-8A40-5EF5-E39F28EBBB66}"/>
              </a:ext>
            </a:extLst>
          </p:cNvPr>
          <p:cNvSpPr txBox="1"/>
          <p:nvPr/>
        </p:nvSpPr>
        <p:spPr>
          <a:xfrm>
            <a:off x="1051671" y="1685365"/>
            <a:ext cx="27432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cs typeface="Calibri"/>
              </a:rPr>
              <a:t>Multiple people can edit</a:t>
            </a:r>
          </a:p>
          <a:p>
            <a:pPr marL="285750" indent="-285750">
              <a:buFont typeface="Arial"/>
              <a:buChar char="•"/>
            </a:pPr>
            <a:endParaRPr lang="en-US" sz="2800">
              <a:cs typeface="Calibri"/>
            </a:endParaRPr>
          </a:p>
          <a:p>
            <a:pPr marL="285750" indent="-285750">
              <a:buFont typeface="Arial"/>
              <a:buChar char="•"/>
            </a:pPr>
            <a:r>
              <a:rPr lang="en-US" sz="2800">
                <a:cs typeface="Calibri"/>
              </a:rPr>
              <a:t>Tracks versions</a:t>
            </a:r>
          </a:p>
          <a:p>
            <a:pPr marL="285750" indent="-285750">
              <a:buFont typeface="Arial"/>
              <a:buChar char="•"/>
            </a:pPr>
            <a:endParaRPr lang="en-US" sz="2800">
              <a:cs typeface="Calibri"/>
            </a:endParaRPr>
          </a:p>
          <a:p>
            <a:pPr marL="285750" indent="-285750">
              <a:buFont typeface="Arial"/>
              <a:buChar char="•"/>
            </a:pPr>
            <a:r>
              <a:rPr lang="en-US" sz="2800">
                <a:cs typeface="Calibri"/>
              </a:rPr>
              <a:t>Work together</a:t>
            </a:r>
          </a:p>
        </p:txBody>
      </p:sp>
    </p:spTree>
    <p:extLst>
      <p:ext uri="{BB962C8B-B14F-4D97-AF65-F5344CB8AC3E}">
        <p14:creationId xmlns:p14="http://schemas.microsoft.com/office/powerpoint/2010/main" val="156557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00C4-FA00-08AA-736D-4A4084FAAD89}"/>
              </a:ext>
            </a:extLst>
          </p:cNvPr>
          <p:cNvSpPr>
            <a:spLocks noGrp="1"/>
          </p:cNvSpPr>
          <p:nvPr>
            <p:ph type="title"/>
          </p:nvPr>
        </p:nvSpPr>
        <p:spPr/>
        <p:txBody>
          <a:bodyPr/>
          <a:lstStyle/>
          <a:p>
            <a:r>
              <a:rPr lang="en-US">
                <a:cs typeface="Calibri Light"/>
              </a:rPr>
              <a:t>Google Docs vs. GitHub</a:t>
            </a:r>
          </a:p>
        </p:txBody>
      </p:sp>
      <p:sp>
        <p:nvSpPr>
          <p:cNvPr id="3" name="Text Placeholder 2">
            <a:extLst>
              <a:ext uri="{FF2B5EF4-FFF2-40B4-BE49-F238E27FC236}">
                <a16:creationId xmlns:a16="http://schemas.microsoft.com/office/drawing/2014/main" id="{ED3E151A-B50A-CFCF-54C0-C5B807C1F93C}"/>
              </a:ext>
            </a:extLst>
          </p:cNvPr>
          <p:cNvSpPr>
            <a:spLocks noGrp="1"/>
          </p:cNvSpPr>
          <p:nvPr>
            <p:ph type="body" idx="1"/>
          </p:nvPr>
        </p:nvSpPr>
        <p:spPr/>
        <p:txBody>
          <a:bodyPr>
            <a:normAutofit/>
          </a:bodyPr>
          <a:lstStyle/>
          <a:p>
            <a:r>
              <a:rPr lang="en-US" sz="3200">
                <a:cs typeface="Calibri"/>
              </a:rPr>
              <a:t>Google Docs</a:t>
            </a:r>
          </a:p>
        </p:txBody>
      </p:sp>
      <p:sp>
        <p:nvSpPr>
          <p:cNvPr id="4" name="Content Placeholder 3">
            <a:extLst>
              <a:ext uri="{FF2B5EF4-FFF2-40B4-BE49-F238E27FC236}">
                <a16:creationId xmlns:a16="http://schemas.microsoft.com/office/drawing/2014/main" id="{6F88D5E0-2379-B1C4-1E82-749017B7BF73}"/>
              </a:ext>
            </a:extLst>
          </p:cNvPr>
          <p:cNvSpPr>
            <a:spLocks noGrp="1"/>
          </p:cNvSpPr>
          <p:nvPr>
            <p:ph sz="half" idx="2"/>
          </p:nvPr>
        </p:nvSpPr>
        <p:spPr/>
        <p:txBody>
          <a:bodyPr vert="horz" lIns="91440" tIns="45720" rIns="91440" bIns="45720" rtlCol="0" anchor="t">
            <a:normAutofit fontScale="92500" lnSpcReduction="10000"/>
          </a:bodyPr>
          <a:lstStyle/>
          <a:p>
            <a:r>
              <a:rPr lang="en-US">
                <a:cs typeface="Calibri"/>
              </a:rPr>
              <a:t>Micro versions silently saved automatically</a:t>
            </a:r>
          </a:p>
          <a:p>
            <a:r>
              <a:rPr lang="en-US">
                <a:cs typeface="Calibri"/>
              </a:rPr>
              <a:t>People see your edits as you work as if they were looking over their shoulder</a:t>
            </a:r>
          </a:p>
          <a:p>
            <a:r>
              <a:rPr lang="en-US">
                <a:cs typeface="Calibri"/>
              </a:rPr>
              <a:t>People can edit your work while you are working</a:t>
            </a:r>
          </a:p>
          <a:p>
            <a:r>
              <a:rPr lang="en-US">
                <a:cs typeface="Calibri"/>
              </a:rPr>
              <a:t>You are always sharing your work no matter what</a:t>
            </a:r>
            <a:endParaRPr lang="en-US"/>
          </a:p>
        </p:txBody>
      </p:sp>
      <p:sp>
        <p:nvSpPr>
          <p:cNvPr id="5" name="Text Placeholder 4">
            <a:extLst>
              <a:ext uri="{FF2B5EF4-FFF2-40B4-BE49-F238E27FC236}">
                <a16:creationId xmlns:a16="http://schemas.microsoft.com/office/drawing/2014/main" id="{D37C6C98-F891-99F9-93B5-E6C5FC8CD184}"/>
              </a:ext>
            </a:extLst>
          </p:cNvPr>
          <p:cNvSpPr>
            <a:spLocks noGrp="1"/>
          </p:cNvSpPr>
          <p:nvPr>
            <p:ph type="body" sz="quarter" idx="3"/>
          </p:nvPr>
        </p:nvSpPr>
        <p:spPr/>
        <p:txBody>
          <a:bodyPr>
            <a:normAutofit/>
          </a:bodyPr>
          <a:lstStyle/>
          <a:p>
            <a:r>
              <a:rPr lang="en-US" sz="3200">
                <a:cs typeface="Calibri"/>
              </a:rPr>
              <a:t>GitHub</a:t>
            </a:r>
            <a:endParaRPr lang="en-US" sz="3200"/>
          </a:p>
        </p:txBody>
      </p:sp>
      <p:sp>
        <p:nvSpPr>
          <p:cNvPr id="6" name="Content Placeholder 5">
            <a:extLst>
              <a:ext uri="{FF2B5EF4-FFF2-40B4-BE49-F238E27FC236}">
                <a16:creationId xmlns:a16="http://schemas.microsoft.com/office/drawing/2014/main" id="{B2CB45E8-7AA8-D92E-0581-D3CE1540DC50}"/>
              </a:ext>
            </a:extLst>
          </p:cNvPr>
          <p:cNvSpPr>
            <a:spLocks noGrp="1"/>
          </p:cNvSpPr>
          <p:nvPr>
            <p:ph sz="quarter" idx="4"/>
          </p:nvPr>
        </p:nvSpPr>
        <p:spPr/>
        <p:txBody>
          <a:bodyPr vert="horz" lIns="91440" tIns="45720" rIns="91440" bIns="45720" rtlCol="0" anchor="t">
            <a:normAutofit fontScale="92500" lnSpcReduction="10000"/>
          </a:bodyPr>
          <a:lstStyle/>
          <a:p>
            <a:r>
              <a:rPr lang="en-US">
                <a:cs typeface="Calibri"/>
              </a:rPr>
              <a:t>You control when you save versions</a:t>
            </a:r>
          </a:p>
          <a:p>
            <a:r>
              <a:rPr lang="en-US">
                <a:cs typeface="Calibri"/>
              </a:rPr>
              <a:t>You describe each version</a:t>
            </a:r>
          </a:p>
          <a:p>
            <a:r>
              <a:rPr lang="en-US">
                <a:cs typeface="Calibri"/>
              </a:rPr>
              <a:t>You work in peace with no one looking over your shoulder while you work</a:t>
            </a:r>
          </a:p>
          <a:p>
            <a:r>
              <a:rPr lang="en-US">
                <a:cs typeface="Calibri"/>
              </a:rPr>
              <a:t>Only when you are happy with your work, you share it</a:t>
            </a:r>
          </a:p>
          <a:p>
            <a:r>
              <a:rPr lang="en-US">
                <a:cs typeface="Calibri"/>
              </a:rPr>
              <a:t>Only see other people's edits when convenient for you</a:t>
            </a:r>
            <a:endParaRPr lang="en-US"/>
          </a:p>
        </p:txBody>
      </p:sp>
      <p:sp>
        <p:nvSpPr>
          <p:cNvPr id="7" name="Footer Placeholder 6">
            <a:extLst>
              <a:ext uri="{FF2B5EF4-FFF2-40B4-BE49-F238E27FC236}">
                <a16:creationId xmlns:a16="http://schemas.microsoft.com/office/drawing/2014/main" id="{A64D7F80-CE0B-BD09-99B9-B6ED1F8A60C8}"/>
              </a:ext>
            </a:extLst>
          </p:cNvPr>
          <p:cNvSpPr>
            <a:spLocks noGrp="1"/>
          </p:cNvSpPr>
          <p:nvPr>
            <p:ph type="ftr" sz="quarter" idx="11"/>
          </p:nvPr>
        </p:nvSpPr>
        <p:spPr/>
        <p:txBody>
          <a:bodyPr/>
          <a:lstStyle/>
          <a:p>
            <a:r>
              <a:rPr lang="en-US"/>
              <a:t>DV Klopfenstein, PhD, Summer 2023</a:t>
            </a:r>
          </a:p>
        </p:txBody>
      </p:sp>
      <p:sp>
        <p:nvSpPr>
          <p:cNvPr id="8" name="Slide Number Placeholder 7">
            <a:extLst>
              <a:ext uri="{FF2B5EF4-FFF2-40B4-BE49-F238E27FC236}">
                <a16:creationId xmlns:a16="http://schemas.microsoft.com/office/drawing/2014/main" id="{94B28404-B8AD-E98F-77E1-224EDB690321}"/>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644353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6A5E-F793-01C7-8DF8-AC88F80579C3}"/>
              </a:ext>
            </a:extLst>
          </p:cNvPr>
          <p:cNvSpPr>
            <a:spLocks noGrp="1"/>
          </p:cNvSpPr>
          <p:nvPr>
            <p:ph type="title"/>
          </p:nvPr>
        </p:nvSpPr>
        <p:spPr/>
        <p:txBody>
          <a:bodyPr/>
          <a:lstStyle/>
          <a:p>
            <a:r>
              <a:rPr lang="en-US">
                <a:cs typeface="Calibri Light"/>
              </a:rPr>
              <a:t>What is git version control?</a:t>
            </a:r>
            <a:endParaRPr lang="en-US"/>
          </a:p>
        </p:txBody>
      </p:sp>
      <p:sp>
        <p:nvSpPr>
          <p:cNvPr id="3" name="Content Placeholder 2">
            <a:extLst>
              <a:ext uri="{FF2B5EF4-FFF2-40B4-BE49-F238E27FC236}">
                <a16:creationId xmlns:a16="http://schemas.microsoft.com/office/drawing/2014/main" id="{3BD74D4C-3089-E59D-0EB6-FAEE0E4E48EB}"/>
              </a:ext>
            </a:extLst>
          </p:cNvPr>
          <p:cNvSpPr>
            <a:spLocks noGrp="1"/>
          </p:cNvSpPr>
          <p:nvPr>
            <p:ph idx="1"/>
          </p:nvPr>
        </p:nvSpPr>
        <p:spPr/>
        <p:txBody>
          <a:bodyPr vert="horz" lIns="91440" tIns="45720" rIns="91440" bIns="45720" rtlCol="0" anchor="t">
            <a:noAutofit/>
          </a:bodyPr>
          <a:lstStyle/>
          <a:p>
            <a:pPr marL="514350" indent="-514350">
              <a:buAutoNum type="arabicPeriod"/>
            </a:pPr>
            <a:r>
              <a:rPr lang="en-US" sz="3200">
                <a:cs typeface="Calibri"/>
              </a:rPr>
              <a:t>Protect your work</a:t>
            </a:r>
            <a:endParaRPr lang="en-US"/>
          </a:p>
          <a:p>
            <a:pPr lvl="1"/>
            <a:r>
              <a:rPr lang="en-US">
                <a:cs typeface="Calibri"/>
              </a:rPr>
              <a:t>Recover deleted files</a:t>
            </a:r>
          </a:p>
          <a:p>
            <a:pPr lvl="1"/>
            <a:r>
              <a:rPr lang="en-US">
                <a:cs typeface="Calibri"/>
              </a:rPr>
              <a:t>Reverse bad edits</a:t>
            </a:r>
          </a:p>
          <a:p>
            <a:pPr lvl="1"/>
            <a:r>
              <a:rPr lang="en-US">
                <a:cs typeface="Calibri"/>
              </a:rPr>
              <a:t>Track your progress</a:t>
            </a:r>
          </a:p>
          <a:p>
            <a:pPr lvl="1"/>
            <a:r>
              <a:rPr lang="en-US">
                <a:cs typeface="Calibri"/>
              </a:rPr>
              <a:t>Keep everything in one place</a:t>
            </a:r>
            <a:endParaRPr lang="en-US" sz="600">
              <a:cs typeface="Calibri"/>
            </a:endParaRPr>
          </a:p>
          <a:p>
            <a:pPr lvl="1"/>
            <a:endParaRPr lang="en-US" sz="600">
              <a:cs typeface="Calibri"/>
            </a:endParaRPr>
          </a:p>
          <a:p>
            <a:pPr marL="514350" indent="-514350">
              <a:buAutoNum type="arabicPeriod"/>
            </a:pPr>
            <a:r>
              <a:rPr lang="en-US" sz="3200">
                <a:cs typeface="Calibri"/>
              </a:rPr>
              <a:t>Work on projects with colleagues</a:t>
            </a:r>
          </a:p>
          <a:p>
            <a:pPr lvl="1"/>
            <a:r>
              <a:rPr lang="en-US">
                <a:cs typeface="Calibri"/>
              </a:rPr>
              <a:t>Fun!</a:t>
            </a:r>
          </a:p>
          <a:p>
            <a:pPr lvl="1"/>
            <a:r>
              <a:rPr lang="en-US">
                <a:cs typeface="Calibri"/>
              </a:rPr>
              <a:t>Use researchers tools they built for their own projects</a:t>
            </a:r>
          </a:p>
          <a:p>
            <a:pPr lvl="1"/>
            <a:r>
              <a:rPr lang="en-US">
                <a:cs typeface="Calibri"/>
              </a:rPr>
              <a:t>Build better projects together</a:t>
            </a:r>
          </a:p>
          <a:p>
            <a:pPr lvl="1"/>
            <a:r>
              <a:rPr lang="en-US">
                <a:cs typeface="Calibri"/>
              </a:rPr>
              <a:t>Affordable: Free with a student email; $4/month otherwise</a:t>
            </a:r>
          </a:p>
        </p:txBody>
      </p:sp>
      <p:sp>
        <p:nvSpPr>
          <p:cNvPr id="5" name="Slide Number Placeholder 4">
            <a:extLst>
              <a:ext uri="{FF2B5EF4-FFF2-40B4-BE49-F238E27FC236}">
                <a16:creationId xmlns:a16="http://schemas.microsoft.com/office/drawing/2014/main" id="{5C9CE03B-1BAD-3C9F-8B66-62111EAB020E}"/>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4" name="Footer Placeholder 3">
            <a:extLst>
              <a:ext uri="{FF2B5EF4-FFF2-40B4-BE49-F238E27FC236}">
                <a16:creationId xmlns:a16="http://schemas.microsoft.com/office/drawing/2014/main" id="{EDB5DEF3-3D5C-B79A-A4BE-6FEBC82428B2}"/>
              </a:ext>
            </a:extLst>
          </p:cNvPr>
          <p:cNvSpPr>
            <a:spLocks noGrp="1"/>
          </p:cNvSpPr>
          <p:nvPr>
            <p:ph type="ftr" sz="quarter" idx="11"/>
          </p:nvPr>
        </p:nvSpPr>
        <p:spPr/>
        <p:txBody>
          <a:bodyPr/>
          <a:lstStyle/>
          <a:p>
            <a:r>
              <a:rPr lang="en-US"/>
              <a:t>DV Klopfenstein, PhD, Summer 2023</a:t>
            </a:r>
          </a:p>
        </p:txBody>
      </p:sp>
    </p:spTree>
    <p:extLst>
      <p:ext uri="{BB962C8B-B14F-4D97-AF65-F5344CB8AC3E}">
        <p14:creationId xmlns:p14="http://schemas.microsoft.com/office/powerpoint/2010/main" val="22032063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TotalTime>
  <Words>3105</Words>
  <Application>Microsoft Office PowerPoint</Application>
  <PresentationFormat>Widescreen</PresentationFormat>
  <Paragraphs>510</Paragraphs>
  <Slides>57</Slides>
  <Notes>20</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57</vt:i4>
      </vt:variant>
    </vt:vector>
  </HeadingPairs>
  <TitlesOfParts>
    <vt:vector size="64" baseType="lpstr">
      <vt:lpstr>Arial</vt:lpstr>
      <vt:lpstr>Calibri</vt:lpstr>
      <vt:lpstr>Calibri Light</vt:lpstr>
      <vt:lpstr>Consolas</vt:lpstr>
      <vt:lpstr>Courier New</vt:lpstr>
      <vt:lpstr>office theme</vt:lpstr>
      <vt:lpstr>office theme</vt:lpstr>
      <vt:lpstr>Work Together </vt:lpstr>
      <vt:lpstr>Massive Freedom Software World Let us work together</vt:lpstr>
      <vt:lpstr>GitHub</vt:lpstr>
      <vt:lpstr>Collaborate with worldwide researchers</vt:lpstr>
      <vt:lpstr>How to work with colleagues</vt:lpstr>
      <vt:lpstr>Version Control  -- Discuss:</vt:lpstr>
      <vt:lpstr>Google Docs</vt:lpstr>
      <vt:lpstr>Google Docs vs. GitHub</vt:lpstr>
      <vt:lpstr>What is git version control?</vt:lpstr>
      <vt:lpstr>OMICS class repository</vt:lpstr>
      <vt:lpstr>GitHub Scavenger Hunt https://github.com/DamLabResources/OMICS</vt:lpstr>
      <vt:lpstr>Vocabulary of git: Eight words</vt:lpstr>
      <vt:lpstr>Repository (repo)</vt:lpstr>
      <vt:lpstr>https://github.com/ DamLabResources/OMICS </vt:lpstr>
      <vt:lpstr>Repo README.md</vt:lpstr>
      <vt:lpstr>Vocabulary of git: Eight words</vt:lpstr>
      <vt:lpstr>What happens when you click on "fork?"</vt:lpstr>
      <vt:lpstr>Time to make a GitHub login!</vt:lpstr>
      <vt:lpstr>Let's try this again- NOW what happens when you click "fork"?</vt:lpstr>
      <vt:lpstr>Fork</vt:lpstr>
      <vt:lpstr>Zero Forks = 0 tines on the fork</vt:lpstr>
      <vt:lpstr>Make a fork (copy)</vt:lpstr>
      <vt:lpstr>Fork</vt:lpstr>
      <vt:lpstr>Fork</vt:lpstr>
      <vt:lpstr>Fork: Copy Upstream to Origin</vt:lpstr>
      <vt:lpstr>Vocabulary of git: Eight words</vt:lpstr>
      <vt:lpstr>Lab Activity 1: Log in to JupyterHub</vt:lpstr>
      <vt:lpstr>Vocabulary of git: Eight words</vt:lpstr>
      <vt:lpstr>$ cd ~/repos $ git clone [URL]</vt:lpstr>
      <vt:lpstr>Fork once</vt:lpstr>
      <vt:lpstr>2. Clone once</vt:lpstr>
      <vt:lpstr>Linux and File Systems</vt:lpstr>
      <vt:lpstr>Lab activity 2: Welcome to the Command Line</vt:lpstr>
      <vt:lpstr>Lab activity 2: Welcome to the Command Line</vt:lpstr>
      <vt:lpstr>Lab Activity 3: "History"</vt:lpstr>
      <vt:lpstr>"Peeking" at a file</vt:lpstr>
      <vt:lpstr>Vocabulary of git: Eight words</vt:lpstr>
      <vt:lpstr>Vocabulary of git: Eight words</vt:lpstr>
      <vt:lpstr>JupyterHub- commit your README</vt:lpstr>
      <vt:lpstr>Vocabulary of git: Eight words</vt:lpstr>
      <vt:lpstr>Daily Flow</vt:lpstr>
      <vt:lpstr>Git push- where are my files NOW?</vt:lpstr>
      <vt:lpstr>Git add, commit, push</vt:lpstr>
      <vt:lpstr>Vocabulary of git: Eight words</vt:lpstr>
      <vt:lpstr>Your project README.md</vt:lpstr>
      <vt:lpstr>Your Independent Project</vt:lpstr>
      <vt:lpstr>The End</vt:lpstr>
      <vt:lpstr>Git slide just on what a commit actually does</vt:lpstr>
      <vt:lpstr>NO PUSHING to Upstream!</vt:lpstr>
      <vt:lpstr>Vocabulary of git: Eight words</vt:lpstr>
      <vt:lpstr>Pull Request (PR) to fetch &amp; merge</vt:lpstr>
      <vt:lpstr>Vocabulary of git: Eight words</vt:lpstr>
      <vt:lpstr>Pull Request</vt:lpstr>
      <vt:lpstr>Vocabulary of git: Eight words</vt:lpstr>
      <vt:lpstr>Note for kaytie and deb</vt:lpstr>
      <vt:lpstr>Links</vt:lpstr>
      <vt:lpstr>Git config: Set your name and email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Klopfenstein,Debra</cp:lastModifiedBy>
  <cp:revision>18</cp:revision>
  <dcterms:created xsi:type="dcterms:W3CDTF">2023-07-13T19:52:30Z</dcterms:created>
  <dcterms:modified xsi:type="dcterms:W3CDTF">2024-09-04T10:25:39Z</dcterms:modified>
</cp:coreProperties>
</file>